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9" r:id="rId4"/>
    <p:sldId id="272" r:id="rId5"/>
    <p:sldId id="273" r:id="rId6"/>
    <p:sldId id="267" r:id="rId7"/>
    <p:sldId id="268" r:id="rId8"/>
    <p:sldId id="270" r:id="rId9"/>
    <p:sldId id="271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DF31C7-B723-4FD9-BA0D-42514B1AB219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accent4">
                <a:lumMod val="75000"/>
                <a:alpha val="5000"/>
              </a:schemeClr>
            </a:outerShdw>
          </a:effectLst>
          <a:scene3d>
            <a:camera prst="perspectiveFront" fov="3000000"/>
            <a:lightRig rig="sunrise" dir="t">
              <a:rot lat="0" lon="0" rev="4200000"/>
            </a:lightRig>
          </a:scene3d>
          <a:sp3d extrusionH="76200" contourW="12700" prstMaterial="softEdge">
            <a:extrusionClr>
              <a:schemeClr val="accent4">
                <a:lumMod val="40000"/>
                <a:lumOff val="6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CaixaDeTexto 6"/>
          <p:cNvSpPr txBox="1"/>
          <p:nvPr/>
        </p:nvSpPr>
        <p:spPr>
          <a:xfrm>
            <a:off x="1743075" y="2490948"/>
            <a:ext cx="9393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/Milk" panose="020B0603050302020204" pitchFamily="34" charset="0"/>
              </a:rPr>
              <a:t>Conscientiological Calepino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392473" y="226939"/>
            <a:ext cx="4637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solidFill>
                  <a:srgbClr val="FFC000"/>
                </a:solidFill>
                <a:latin typeface="Zona Pro Bold" panose="02010803040002020004" pitchFamily="50" charset="0"/>
              </a:rPr>
              <a:t>February 27, 2022</a:t>
            </a:r>
          </a:p>
          <a:p>
            <a:pPr algn="r"/>
            <a:r>
              <a:rPr lang="en-GB" sz="2800" dirty="0" smtClean="0">
                <a:solidFill>
                  <a:schemeClr val="bg1"/>
                </a:solidFill>
                <a:latin typeface="Zona Pro Bold" panose="02010803040002020004" pitchFamily="50" charset="0"/>
              </a:rPr>
              <a:t>2.30pm – 4.00pm (B</a:t>
            </a:r>
            <a:r>
              <a:rPr lang="pt-BR" sz="2800" dirty="0" smtClean="0">
                <a:solidFill>
                  <a:schemeClr val="bg1"/>
                </a:solidFill>
                <a:latin typeface="Zona Pro Bold" panose="02010803040002020004" pitchFamily="50" charset="0"/>
              </a:rPr>
              <a:t>RT)</a:t>
            </a:r>
            <a:endParaRPr lang="pt-BR" sz="2800" dirty="0">
              <a:solidFill>
                <a:schemeClr val="bg1"/>
              </a:solidFill>
              <a:latin typeface="Zona Pro Bold" panose="02010803040002020004" pitchFamily="50" charset="0"/>
            </a:endParaRPr>
          </a:p>
          <a:p>
            <a:pPr algn="r"/>
            <a:endParaRPr lang="pt-BR" sz="4000" dirty="0">
              <a:solidFill>
                <a:schemeClr val="bg1"/>
              </a:solidFill>
              <a:latin typeface="Zona Pro Bold" panose="02010803040002020004" pitchFamily="50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51525" y="3596391"/>
            <a:ext cx="333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/Milk" panose="020B0603050302020204" pitchFamily="34" charset="0"/>
              </a:rPr>
              <a:t>Cesar Cordioli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955" y="5606012"/>
            <a:ext cx="1200813" cy="101185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" y="5251967"/>
            <a:ext cx="1817071" cy="162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iliana\Bibliotecas\Pictures\Pictures\ISIC\UNIESCON logo 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716" y="5569130"/>
            <a:ext cx="1404761" cy="11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4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8044" y="365759"/>
            <a:ext cx="8897155" cy="4817017"/>
          </a:xfrm>
        </p:spPr>
        <p:txBody>
          <a:bodyPr/>
          <a:lstStyle/>
          <a:p>
            <a:r>
              <a:rPr lang="pt-BR" dirty="0">
                <a:latin typeface="Zona Pro Bold" panose="02010803040002020004" pitchFamily="50" charset="0"/>
              </a:rPr>
              <a:t/>
            </a:r>
            <a:br>
              <a:rPr lang="pt-BR" dirty="0">
                <a:latin typeface="Zona Pro Bold" panose="02010803040002020004" pitchFamily="50" charset="0"/>
              </a:rPr>
            </a:br>
            <a:r>
              <a:rPr lang="en-GB" sz="6600" i="1" dirty="0" smtClean="0">
                <a:latin typeface="Zona Pro Bold" panose="02010803040002020004" pitchFamily="50" charset="0"/>
              </a:rPr>
              <a:t>Thank you, EVERYONE!</a:t>
            </a:r>
            <a:r>
              <a:rPr lang="en-GB" i="1" dirty="0" smtClean="0">
                <a:latin typeface="Zona Pro Bold" panose="02010803040002020004" pitchFamily="50" charset="0"/>
              </a:rPr>
              <a:t/>
            </a:r>
            <a:br>
              <a:rPr lang="en-GB" i="1" dirty="0" smtClean="0">
                <a:latin typeface="Zona Pro Bold" panose="02010803040002020004" pitchFamily="50" charset="0"/>
              </a:rPr>
            </a:br>
            <a:r>
              <a:rPr lang="en-GB" i="1" dirty="0" smtClean="0">
                <a:latin typeface="Zona Pro Bold" panose="02010803040002020004" pitchFamily="50" charset="0"/>
              </a:rPr>
              <a:t/>
            </a:r>
            <a:br>
              <a:rPr lang="en-GB" i="1" dirty="0" smtClean="0">
                <a:latin typeface="Zona Pro Bold" panose="02010803040002020004" pitchFamily="50" charset="0"/>
              </a:rPr>
            </a:br>
            <a:endParaRPr lang="en-GB" i="1" dirty="0">
              <a:latin typeface="Zona Pro Bold" panose="02010803040002020004" pitchFamily="50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28825" y="5539636"/>
            <a:ext cx="521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Lemon/Milk" panose="020B0603050302020204" pitchFamily="34" charset="0"/>
              </a:rPr>
              <a:t>Conscientiological Calepino</a:t>
            </a:r>
            <a:endParaRPr lang="en-GB" sz="3200" dirty="0">
              <a:latin typeface="Lemon/Milk" panose="020B06030503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20854" y="6111938"/>
            <a:ext cx="326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Lemon/Milk" panose="020B0603050302020204" pitchFamily="34" charset="0"/>
              </a:rPr>
              <a:t>cesarcordioli@gmail.com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392" y="5490272"/>
            <a:ext cx="1200813" cy="1011852"/>
          </a:xfrm>
          <a:prstGeom prst="rect">
            <a:avLst/>
          </a:prstGeom>
        </p:spPr>
      </p:pic>
      <p:pic>
        <p:nvPicPr>
          <p:cNvPr id="16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76" y="5517109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250" y="5539636"/>
            <a:ext cx="1355692" cy="11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8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conscientiological calepino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b="0" dirty="0" smtClean="0"/>
              <a:t>Thank you </a:t>
            </a:r>
            <a:r>
              <a:rPr lang="en-GB" sz="3200" b="0" dirty="0" smtClean="0"/>
              <a:t>all or attending this class today</a:t>
            </a:r>
            <a:endParaRPr lang="en-GB" sz="3200" b="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b="0" dirty="0" smtClean="0"/>
              <a:t>A little bit </a:t>
            </a:r>
            <a:r>
              <a:rPr lang="en-GB" sz="3200" b="0" smtClean="0"/>
              <a:t>of </a:t>
            </a:r>
            <a:r>
              <a:rPr lang="en-GB" sz="3200" b="0" smtClean="0"/>
              <a:t>this </a:t>
            </a:r>
            <a:r>
              <a:rPr lang="en-GB" sz="3200" b="0" dirty="0" smtClean="0"/>
              <a:t>author's journey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b="0" dirty="0" smtClean="0"/>
              <a:t>And the work of mentalsomatic organization</a:t>
            </a:r>
            <a:endParaRPr lang="en-GB" sz="3200" b="0" i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3200" b="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2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conscientiological calepino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Methodology</a:t>
            </a:r>
          </a:p>
          <a:p>
            <a:pPr marL="0" indent="0">
              <a:buNone/>
            </a:pPr>
            <a:r>
              <a:rPr lang="en-US" sz="2800" b="0" dirty="0"/>
              <a:t>1. </a:t>
            </a:r>
            <a:r>
              <a:rPr lang="en-GB" sz="2800" b="0" dirty="0" smtClean="0"/>
              <a:t>Reading and dissection of all written conscientiological materials accumulated (personal notes code).</a:t>
            </a:r>
          </a:p>
          <a:p>
            <a:pPr marL="0" indent="0">
              <a:buNone/>
            </a:pPr>
            <a:r>
              <a:rPr lang="en-GB" sz="2800" b="0" dirty="0" smtClean="0"/>
              <a:t>2. Reading and dissection of all notes from all conscientiology courses taken.</a:t>
            </a:r>
          </a:p>
          <a:p>
            <a:pPr marL="0" indent="0">
              <a:buNone/>
            </a:pPr>
            <a:r>
              <a:rPr lang="en-GB" sz="2800" b="0" dirty="0" smtClean="0"/>
              <a:t>3. Typing material into specific root files (137).</a:t>
            </a:r>
          </a:p>
          <a:p>
            <a:pPr marL="0" indent="0">
              <a:buNone/>
            </a:pPr>
            <a:r>
              <a:rPr lang="en-GB" sz="2800" b="0" dirty="0" smtClean="0"/>
              <a:t>4. Preparation for publication of root files.</a:t>
            </a:r>
            <a:endParaRPr lang="en-GB" sz="2400" dirty="0" smtClean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sz="2800" b="0" dirty="0" smtClean="0"/>
              <a:t>Balance: just over 22,000 pages typed.</a:t>
            </a:r>
            <a:endParaRPr lang="en-GB" sz="2800" b="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conscientiological calepino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word</a:t>
            </a:r>
            <a:r>
              <a:rPr lang="en-US" sz="2800" dirty="0"/>
              <a:t>: CALEPINO</a:t>
            </a:r>
          </a:p>
          <a:p>
            <a:pPr marL="0" indent="0">
              <a:buNone/>
            </a:pPr>
            <a:endParaRPr lang="en-US" sz="800" b="0" dirty="0"/>
          </a:p>
          <a:p>
            <a:pPr marL="0" indent="0">
              <a:buNone/>
            </a:pPr>
            <a:r>
              <a:rPr lang="en-GB" sz="2800" b="0" dirty="0" smtClean="0"/>
              <a:t>Meanings in the </a:t>
            </a:r>
            <a:r>
              <a:rPr lang="en-GB" sz="2800" b="0" i="1" dirty="0" err="1" smtClean="0"/>
              <a:t>Houaiss</a:t>
            </a:r>
            <a:r>
              <a:rPr lang="en-GB" sz="2800" b="0" i="1" dirty="0" smtClean="0"/>
              <a:t> Dictionary </a:t>
            </a:r>
            <a:r>
              <a:rPr lang="en-GB" sz="2800" b="0" dirty="0" smtClean="0"/>
              <a:t>(Portuguese):</a:t>
            </a:r>
          </a:p>
          <a:p>
            <a:pPr marL="0" indent="0">
              <a:buNone/>
            </a:pPr>
            <a:r>
              <a:rPr lang="en-GB" sz="2800" b="0" dirty="0" smtClean="0"/>
              <a:t>1. Ordered list or compilation of words; vocabulary, dictionary, lexicon</a:t>
            </a:r>
          </a:p>
          <a:p>
            <a:pPr marL="0" indent="0">
              <a:buNone/>
            </a:pPr>
            <a:r>
              <a:rPr lang="en-GB" sz="2800" b="0" dirty="0" smtClean="0"/>
              <a:t>2. Book, or notebook, or reference book (calendar, agenda, etc.)</a:t>
            </a:r>
            <a:endParaRPr lang="en-GB" sz="2800" b="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2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conscientiological calepino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100629"/>
            <a:ext cx="9918383" cy="3579849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4000"/>
              </a:lnSpc>
              <a:buNone/>
            </a:pPr>
            <a:endParaRPr lang="en-US" sz="2800" dirty="0"/>
          </a:p>
          <a:p>
            <a:pPr marL="0" indent="0" algn="just">
              <a:lnSpc>
                <a:spcPts val="4000"/>
              </a:lnSpc>
              <a:buNone/>
            </a:pPr>
            <a:r>
              <a:rPr lang="en-US" sz="2800" dirty="0"/>
              <a:t>Etymology. </a:t>
            </a:r>
            <a:r>
              <a:rPr lang="en-US" sz="2800" b="0" dirty="0"/>
              <a:t>The origin of the word calepino comes from the anthroponym </a:t>
            </a:r>
            <a:r>
              <a:rPr lang="en-US" sz="2800" b="0" i="1" dirty="0" err="1"/>
              <a:t>Ambrogio</a:t>
            </a:r>
            <a:r>
              <a:rPr lang="en-US" sz="2800" b="0" i="1" dirty="0"/>
              <a:t> </a:t>
            </a:r>
            <a:r>
              <a:rPr lang="en-US" sz="2800" b="0" i="1" dirty="0" err="1"/>
              <a:t>dei</a:t>
            </a:r>
            <a:r>
              <a:rPr lang="en-US" sz="2800" b="0" i="1" dirty="0"/>
              <a:t> Conti di </a:t>
            </a:r>
            <a:r>
              <a:rPr lang="en-US" sz="2800" b="0" i="1" dirty="0" err="1"/>
              <a:t>Caleppio</a:t>
            </a:r>
            <a:r>
              <a:rPr lang="en-US" sz="2800" b="0" i="1" dirty="0"/>
              <a:t> </a:t>
            </a:r>
            <a:r>
              <a:rPr lang="en-US" sz="2800" b="0" dirty="0"/>
              <a:t>(1440-1510 CE), an Italian monk, author of a well-known Latin dictionary used for centuries, translated into several European languages, which over time became synonymous of big vocabulary.</a:t>
            </a:r>
            <a:endParaRPr lang="pt-BR" sz="2800" b="0" dirty="0"/>
          </a:p>
          <a:p>
            <a:pPr marL="0" indent="0">
              <a:lnSpc>
                <a:spcPts val="3900"/>
              </a:lnSpc>
              <a:buNone/>
            </a:pP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7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conscientiological calepino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4000"/>
              </a:lnSpc>
              <a:buNone/>
            </a:pPr>
            <a:endParaRPr lang="en-US" sz="2800" dirty="0"/>
          </a:p>
          <a:p>
            <a:pPr marL="0" indent="0">
              <a:lnSpc>
                <a:spcPts val="4000"/>
              </a:lnSpc>
              <a:buNone/>
            </a:pPr>
            <a:r>
              <a:rPr lang="en-GB" sz="2800" dirty="0" smtClean="0"/>
              <a:t>Definology. </a:t>
            </a:r>
            <a:r>
              <a:rPr lang="en-GB" sz="2800" b="0" dirty="0" smtClean="0"/>
              <a:t>The conscientiological calepino is, therefore, the notes of a conscientiology student, intended for consultation within an ordered compilation, thus resembling a specialized lexicon with the results of the student´s incessant research.</a:t>
            </a:r>
            <a:endParaRPr lang="en-GB" sz="2800" b="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1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conscientiological calepino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3112" y="1100629"/>
            <a:ext cx="9082087" cy="5434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Synonymology.</a:t>
            </a:r>
          </a:p>
          <a:p>
            <a:pPr marL="0" indent="0">
              <a:buNone/>
            </a:pPr>
            <a:r>
              <a:rPr lang="en-GB" sz="2400" b="0" dirty="0" smtClean="0"/>
              <a:t>1. Anti-corruption notes</a:t>
            </a:r>
          </a:p>
          <a:p>
            <a:pPr marL="0" indent="0">
              <a:buNone/>
            </a:pPr>
            <a:r>
              <a:rPr lang="en-GB" sz="2400" b="0" dirty="0" smtClean="0"/>
              <a:t>2. Conscientiological quotes</a:t>
            </a:r>
          </a:p>
          <a:p>
            <a:pPr marL="0" indent="0"/>
            <a:r>
              <a:rPr lang="en-GB" sz="2400" b="0" dirty="0" smtClean="0"/>
              <a:t>3. Excerpts </a:t>
            </a:r>
            <a:r>
              <a:rPr lang="en-GB" sz="2400" b="0" dirty="0"/>
              <a:t>from Conscientiology </a:t>
            </a:r>
            <a:r>
              <a:rPr lang="en-GB" sz="2400" b="0" dirty="0" smtClean="0"/>
              <a:t>works</a:t>
            </a:r>
          </a:p>
          <a:p>
            <a:pPr marL="0" indent="0">
              <a:buNone/>
            </a:pPr>
            <a:r>
              <a:rPr lang="en-GB" sz="2400" b="0" dirty="0" smtClean="0"/>
              <a:t>4. Cosmovisiological notulas</a:t>
            </a:r>
          </a:p>
          <a:p>
            <a:pPr marL="0" indent="0">
              <a:buNone/>
            </a:pPr>
            <a:r>
              <a:rPr lang="en-GB" sz="2400" b="0" dirty="0" smtClean="0"/>
              <a:t>5. Cosmoethical thoughts</a:t>
            </a:r>
          </a:p>
          <a:p>
            <a:pPr marL="0" indent="0">
              <a:buNone/>
            </a:pPr>
            <a:r>
              <a:rPr lang="en-GB" sz="2400" b="0" dirty="0" smtClean="0"/>
              <a:t>6. Cognition pills</a:t>
            </a:r>
          </a:p>
          <a:p>
            <a:pPr marL="0" indent="0"/>
            <a:r>
              <a:rPr lang="en-GB" sz="2400" b="0" dirty="0" smtClean="0"/>
              <a:t>7.  A conscientiologist´s emphatic reasoning </a:t>
            </a:r>
          </a:p>
          <a:p>
            <a:pPr marL="0" indent="0"/>
            <a:r>
              <a:rPr lang="en-GB" sz="2400" b="0" dirty="0" smtClean="0"/>
              <a:t>8. Recipe for ideas</a:t>
            </a:r>
          </a:p>
          <a:p>
            <a:pPr marL="0" indent="0">
              <a:buNone/>
            </a:pPr>
            <a:r>
              <a:rPr lang="en-GB" sz="2400" b="0" dirty="0" smtClean="0"/>
              <a:t>9. Reflections of a </a:t>
            </a:r>
            <a:r>
              <a:rPr lang="en-GB" sz="2400" b="0" i="1" dirty="0" smtClean="0"/>
              <a:t>pre-serenissimus</a:t>
            </a:r>
            <a:r>
              <a:rPr lang="en-GB" sz="2400" b="0" dirty="0" smtClean="0"/>
              <a:t>.</a:t>
            </a:r>
          </a:p>
          <a:p>
            <a:pPr marL="0" indent="0">
              <a:buNone/>
            </a:pPr>
            <a:r>
              <a:rPr lang="en-GB" sz="2400" b="0" dirty="0" smtClean="0"/>
              <a:t>10.Self-weighting spots</a:t>
            </a:r>
            <a:endParaRPr lang="en-GB" sz="2400" b="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4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conscientiological calepino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SCORES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 smtClean="0"/>
              <a:t>1 volume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 smtClean="0"/>
              <a:t>1,566 pages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 smtClean="0"/>
              <a:t>6,846 entries (A to Z)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 smtClean="0"/>
              <a:t>1,835 written quotes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/>
              <a:t>5,011 notes from </a:t>
            </a:r>
            <a:r>
              <a:rPr lang="en-GB" sz="2800" b="0" dirty="0" smtClean="0"/>
              <a:t>lectures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 smtClean="0"/>
              <a:t>337 written bibliographic references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 smtClean="0"/>
              <a:t>2,831 bibliographic references from courses and events</a:t>
            </a:r>
            <a:endParaRPr lang="en-GB" sz="2800" b="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5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conscientiological calepino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Tips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GB" sz="2800" b="0" dirty="0" smtClean="0"/>
              <a:t>1. Establish a mentalsomatic task schedule at the same lines of penta.</a:t>
            </a:r>
          </a:p>
          <a:p>
            <a:pPr marL="0" indent="0">
              <a:buNone/>
            </a:pPr>
            <a:r>
              <a:rPr lang="en-GB" sz="2800" b="0" dirty="0" smtClean="0"/>
              <a:t>2. Organize your personal notes so you can take advantage of your free time (Self-thosenation </a:t>
            </a:r>
            <a:r>
              <a:rPr lang="en-GB" sz="2800" b="0" dirty="0"/>
              <a:t>a</a:t>
            </a:r>
            <a:r>
              <a:rPr lang="en-GB" sz="2800" b="0" dirty="0" smtClean="0"/>
              <a:t>genda).</a:t>
            </a:r>
          </a:p>
          <a:p>
            <a:pPr marL="0" indent="0">
              <a:buNone/>
            </a:pPr>
            <a:r>
              <a:rPr lang="en-GB" sz="2800" b="0" dirty="0" smtClean="0"/>
              <a:t>3. Let the facts guide your research (avoid excessive formatting)</a:t>
            </a:r>
          </a:p>
          <a:p>
            <a:pPr marL="0" indent="0">
              <a:buNone/>
            </a:pPr>
            <a:r>
              <a:rPr lang="en-GB" sz="2800" b="0" dirty="0" smtClean="0"/>
              <a:t>4. Don't worry too much about the time factor</a:t>
            </a:r>
            <a:endParaRPr lang="en-GB" sz="2800" b="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97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Personalizada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070C0"/>
      </a:accent3>
      <a:accent4>
        <a:srgbClr val="00B050"/>
      </a:accent4>
      <a:accent5>
        <a:srgbClr val="C2AD8D"/>
      </a:accent5>
      <a:accent6>
        <a:srgbClr val="0070C0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2750</TotalTime>
  <Words>380</Words>
  <Application>Microsoft Office PowerPoint</Application>
  <PresentationFormat>Personalizar</PresentationFormat>
  <Paragraphs>59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Ângulos</vt:lpstr>
      <vt:lpstr>Apresentação do PowerPoint</vt:lpstr>
      <vt:lpstr>conscientiological calepino</vt:lpstr>
      <vt:lpstr>conscientiological calepino</vt:lpstr>
      <vt:lpstr>conscientiological calepino</vt:lpstr>
      <vt:lpstr>conscientiological calepino</vt:lpstr>
      <vt:lpstr>conscientiological calepino</vt:lpstr>
      <vt:lpstr>conscientiological calepino</vt:lpstr>
      <vt:lpstr>conscientiological calepino</vt:lpstr>
      <vt:lpstr>conscientiological calepino</vt:lpstr>
      <vt:lpstr> Thank you, EVERYONE!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Giacomeli</dc:creator>
  <cp:lastModifiedBy>Liliana</cp:lastModifiedBy>
  <cp:revision>27</cp:revision>
  <dcterms:created xsi:type="dcterms:W3CDTF">2019-01-21T12:15:54Z</dcterms:created>
  <dcterms:modified xsi:type="dcterms:W3CDTF">2022-01-23T20:08:47Z</dcterms:modified>
</cp:coreProperties>
</file>