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8" r:id="rId2"/>
    <p:sldId id="262" r:id="rId3"/>
    <p:sldId id="272" r:id="rId4"/>
    <p:sldId id="926" r:id="rId5"/>
    <p:sldId id="927" r:id="rId6"/>
    <p:sldId id="263" r:id="rId7"/>
    <p:sldId id="264" r:id="rId8"/>
    <p:sldId id="270" r:id="rId9"/>
    <p:sldId id="266" r:id="rId10"/>
    <p:sldId id="267" r:id="rId11"/>
    <p:sldId id="269" r:id="rId12"/>
    <p:sldId id="271" r:id="rId13"/>
    <p:sldId id="268" r:id="rId14"/>
    <p:sldId id="265" r:id="rId1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17" d="100"/>
          <a:sy n="117" d="100"/>
        </p:scale>
        <p:origin x="80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AB1FEE-6381-4DE9-ADE0-10EB232FBFB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900920-BB71-4584-BE60-C56B02852356}">
      <dgm:prSet/>
      <dgm:spPr/>
      <dgm:t>
        <a:bodyPr/>
        <a:lstStyle/>
        <a:p>
          <a:r>
            <a:rPr lang="en-GB" noProof="0" dirty="0"/>
            <a:t>Self-care is the combination of three factors that relate to and influence each other</a:t>
          </a:r>
          <a:r>
            <a:rPr lang="pt-BR" dirty="0"/>
            <a:t>:</a:t>
          </a:r>
          <a:endParaRPr lang="en-US" dirty="0"/>
        </a:p>
      </dgm:t>
    </dgm:pt>
    <dgm:pt modelId="{CC7AE679-52E8-45FE-87DA-3C5775D1E369}" type="parTrans" cxnId="{25224384-1BC8-4E6A-91F6-6E2481037F2C}">
      <dgm:prSet/>
      <dgm:spPr/>
      <dgm:t>
        <a:bodyPr/>
        <a:lstStyle/>
        <a:p>
          <a:endParaRPr lang="en-US"/>
        </a:p>
      </dgm:t>
    </dgm:pt>
    <dgm:pt modelId="{792BBC2F-CC03-4DC7-AE24-DAA85A443DFB}" type="sibTrans" cxnId="{25224384-1BC8-4E6A-91F6-6E2481037F2C}">
      <dgm:prSet/>
      <dgm:spPr/>
      <dgm:t>
        <a:bodyPr/>
        <a:lstStyle/>
        <a:p>
          <a:endParaRPr lang="en-US"/>
        </a:p>
      </dgm:t>
    </dgm:pt>
    <dgm:pt modelId="{65F5B3F9-E750-47C0-8627-1BBD7D3FD484}">
      <dgm:prSet/>
      <dgm:spPr/>
      <dgm:t>
        <a:bodyPr/>
        <a:lstStyle/>
        <a:p>
          <a:r>
            <a:rPr lang="pt-BR" dirty="0"/>
            <a:t>- </a:t>
          </a:r>
          <a:r>
            <a:rPr lang="en-GB" noProof="0" dirty="0"/>
            <a:t>Self-knowledge (understanding oneself and the personal health framework</a:t>
          </a:r>
          <a:r>
            <a:rPr lang="pt-BR" dirty="0"/>
            <a:t>),</a:t>
          </a:r>
          <a:endParaRPr lang="en-US" dirty="0"/>
        </a:p>
      </dgm:t>
    </dgm:pt>
    <dgm:pt modelId="{C72CC08C-A6FF-4028-B964-55BD211429D8}" type="parTrans" cxnId="{506888E9-9996-4566-9178-5BE265DD8E65}">
      <dgm:prSet/>
      <dgm:spPr/>
      <dgm:t>
        <a:bodyPr/>
        <a:lstStyle/>
        <a:p>
          <a:endParaRPr lang="en-US"/>
        </a:p>
      </dgm:t>
    </dgm:pt>
    <dgm:pt modelId="{1AF6703C-E49A-4B6D-B53D-6AB1C83A9B20}" type="sibTrans" cxnId="{506888E9-9996-4566-9178-5BE265DD8E65}">
      <dgm:prSet/>
      <dgm:spPr/>
      <dgm:t>
        <a:bodyPr/>
        <a:lstStyle/>
        <a:p>
          <a:endParaRPr lang="en-US"/>
        </a:p>
      </dgm:t>
    </dgm:pt>
    <dgm:pt modelId="{AD1C0B10-92F6-4595-95D9-5EA6B128C92C}">
      <dgm:prSet/>
      <dgm:spPr/>
      <dgm:t>
        <a:bodyPr/>
        <a:lstStyle/>
        <a:p>
          <a:r>
            <a:rPr lang="pt-BR" dirty="0"/>
            <a:t>- </a:t>
          </a:r>
          <a:r>
            <a:rPr lang="en-GB" noProof="0" dirty="0"/>
            <a:t>Cosmovision as regards health (a critical view of the knowledge and health technologies offered)</a:t>
          </a:r>
        </a:p>
      </dgm:t>
    </dgm:pt>
    <dgm:pt modelId="{262F229E-3BB6-45DC-8668-3F9713DC9229}" type="parTrans" cxnId="{ED9761F4-A3E0-40F6-BCFE-0900F4787763}">
      <dgm:prSet/>
      <dgm:spPr/>
      <dgm:t>
        <a:bodyPr/>
        <a:lstStyle/>
        <a:p>
          <a:endParaRPr lang="en-US"/>
        </a:p>
      </dgm:t>
    </dgm:pt>
    <dgm:pt modelId="{4E911F12-D0BD-4843-A71A-2367C0DB8683}" type="sibTrans" cxnId="{ED9761F4-A3E0-40F6-BCFE-0900F4787763}">
      <dgm:prSet/>
      <dgm:spPr/>
      <dgm:t>
        <a:bodyPr/>
        <a:lstStyle/>
        <a:p>
          <a:endParaRPr lang="en-US"/>
        </a:p>
      </dgm:t>
    </dgm:pt>
    <dgm:pt modelId="{C5B3150F-D5B8-4693-8447-59866598D339}">
      <dgm:prSet/>
      <dgm:spPr/>
      <dgm:t>
        <a:bodyPr/>
        <a:lstStyle/>
        <a:p>
          <a:r>
            <a:rPr lang="pt-BR" dirty="0"/>
            <a:t>- </a:t>
          </a:r>
          <a:r>
            <a:rPr lang="en-GB" noProof="0" dirty="0"/>
            <a:t>Good use of available health resources (techniques, practices, and professionals).</a:t>
          </a:r>
        </a:p>
      </dgm:t>
    </dgm:pt>
    <dgm:pt modelId="{7FF4A7EB-C554-4FC4-A1E3-6601B6544ADD}" type="parTrans" cxnId="{504A0F19-6D83-4D6A-995F-9D72F795F736}">
      <dgm:prSet/>
      <dgm:spPr/>
      <dgm:t>
        <a:bodyPr/>
        <a:lstStyle/>
        <a:p>
          <a:endParaRPr lang="en-US"/>
        </a:p>
      </dgm:t>
    </dgm:pt>
    <dgm:pt modelId="{61F81AF1-B7F2-4085-894B-7C5C9788A464}" type="sibTrans" cxnId="{504A0F19-6D83-4D6A-995F-9D72F795F736}">
      <dgm:prSet/>
      <dgm:spPr/>
      <dgm:t>
        <a:bodyPr/>
        <a:lstStyle/>
        <a:p>
          <a:endParaRPr lang="en-US"/>
        </a:p>
      </dgm:t>
    </dgm:pt>
    <dgm:pt modelId="{5DEE9361-EDA2-423C-893A-78BC5F63C8B3}" type="pres">
      <dgm:prSet presAssocID="{27AB1FEE-6381-4DE9-ADE0-10EB232FBFBD}" presName="linear" presStyleCnt="0">
        <dgm:presLayoutVars>
          <dgm:animLvl val="lvl"/>
          <dgm:resizeHandles val="exact"/>
        </dgm:presLayoutVars>
      </dgm:prSet>
      <dgm:spPr/>
    </dgm:pt>
    <dgm:pt modelId="{2802B6B4-0F9F-4986-AD83-1D126695B2CB}" type="pres">
      <dgm:prSet presAssocID="{6F900920-BB71-4584-BE60-C56B0285235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0DACC28-CEBF-4C11-ABA5-577DDFD413AF}" type="pres">
      <dgm:prSet presAssocID="{792BBC2F-CC03-4DC7-AE24-DAA85A443DFB}" presName="spacer" presStyleCnt="0"/>
      <dgm:spPr/>
    </dgm:pt>
    <dgm:pt modelId="{C041B49D-4912-4ED7-90CE-13169A0284D5}" type="pres">
      <dgm:prSet presAssocID="{65F5B3F9-E750-47C0-8627-1BBD7D3FD48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CB9F7D3-66B1-463A-A685-41F3F858FA84}" type="pres">
      <dgm:prSet presAssocID="{1AF6703C-E49A-4B6D-B53D-6AB1C83A9B20}" presName="spacer" presStyleCnt="0"/>
      <dgm:spPr/>
    </dgm:pt>
    <dgm:pt modelId="{28206310-154B-4BC7-B329-005552D85C18}" type="pres">
      <dgm:prSet presAssocID="{AD1C0B10-92F6-4595-95D9-5EA6B128C92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FB584D8-C0CF-45A2-8918-268CC30EFA4F}" type="pres">
      <dgm:prSet presAssocID="{4E911F12-D0BD-4843-A71A-2367C0DB8683}" presName="spacer" presStyleCnt="0"/>
      <dgm:spPr/>
    </dgm:pt>
    <dgm:pt modelId="{A4673B81-E54A-474A-8651-1DA38207857C}" type="pres">
      <dgm:prSet presAssocID="{C5B3150F-D5B8-4693-8447-59866598D33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04A0F19-6D83-4D6A-995F-9D72F795F736}" srcId="{27AB1FEE-6381-4DE9-ADE0-10EB232FBFBD}" destId="{C5B3150F-D5B8-4693-8447-59866598D339}" srcOrd="3" destOrd="0" parTransId="{7FF4A7EB-C554-4FC4-A1E3-6601B6544ADD}" sibTransId="{61F81AF1-B7F2-4085-894B-7C5C9788A464}"/>
    <dgm:cxn modelId="{4F32092F-481E-4D14-A664-42ED622F2713}" type="presOf" srcId="{C5B3150F-D5B8-4693-8447-59866598D339}" destId="{A4673B81-E54A-474A-8651-1DA38207857C}" srcOrd="0" destOrd="0" presId="urn:microsoft.com/office/officeart/2005/8/layout/vList2"/>
    <dgm:cxn modelId="{2FA1574B-3323-4F20-BC7D-490201C72F43}" type="presOf" srcId="{27AB1FEE-6381-4DE9-ADE0-10EB232FBFBD}" destId="{5DEE9361-EDA2-423C-893A-78BC5F63C8B3}" srcOrd="0" destOrd="0" presId="urn:microsoft.com/office/officeart/2005/8/layout/vList2"/>
    <dgm:cxn modelId="{F7E5F461-3056-40D5-BACB-BC3902CB4467}" type="presOf" srcId="{65F5B3F9-E750-47C0-8627-1BBD7D3FD484}" destId="{C041B49D-4912-4ED7-90CE-13169A0284D5}" srcOrd="0" destOrd="0" presId="urn:microsoft.com/office/officeart/2005/8/layout/vList2"/>
    <dgm:cxn modelId="{25224384-1BC8-4E6A-91F6-6E2481037F2C}" srcId="{27AB1FEE-6381-4DE9-ADE0-10EB232FBFBD}" destId="{6F900920-BB71-4584-BE60-C56B02852356}" srcOrd="0" destOrd="0" parTransId="{CC7AE679-52E8-45FE-87DA-3C5775D1E369}" sibTransId="{792BBC2F-CC03-4DC7-AE24-DAA85A443DFB}"/>
    <dgm:cxn modelId="{46D07D8C-6597-4B85-A6A7-D9BE57B4AA20}" type="presOf" srcId="{AD1C0B10-92F6-4595-95D9-5EA6B128C92C}" destId="{28206310-154B-4BC7-B329-005552D85C18}" srcOrd="0" destOrd="0" presId="urn:microsoft.com/office/officeart/2005/8/layout/vList2"/>
    <dgm:cxn modelId="{48B1A4DA-051C-4621-A5BE-C336C99AEC64}" type="presOf" srcId="{6F900920-BB71-4584-BE60-C56B02852356}" destId="{2802B6B4-0F9F-4986-AD83-1D126695B2CB}" srcOrd="0" destOrd="0" presId="urn:microsoft.com/office/officeart/2005/8/layout/vList2"/>
    <dgm:cxn modelId="{506888E9-9996-4566-9178-5BE265DD8E65}" srcId="{27AB1FEE-6381-4DE9-ADE0-10EB232FBFBD}" destId="{65F5B3F9-E750-47C0-8627-1BBD7D3FD484}" srcOrd="1" destOrd="0" parTransId="{C72CC08C-A6FF-4028-B964-55BD211429D8}" sibTransId="{1AF6703C-E49A-4B6D-B53D-6AB1C83A9B20}"/>
    <dgm:cxn modelId="{ED9761F4-A3E0-40F6-BCFE-0900F4787763}" srcId="{27AB1FEE-6381-4DE9-ADE0-10EB232FBFBD}" destId="{AD1C0B10-92F6-4595-95D9-5EA6B128C92C}" srcOrd="2" destOrd="0" parTransId="{262F229E-3BB6-45DC-8668-3F9713DC9229}" sibTransId="{4E911F12-D0BD-4843-A71A-2367C0DB8683}"/>
    <dgm:cxn modelId="{0A501455-9016-4EF0-BE1C-AE86463B4A2D}" type="presParOf" srcId="{5DEE9361-EDA2-423C-893A-78BC5F63C8B3}" destId="{2802B6B4-0F9F-4986-AD83-1D126695B2CB}" srcOrd="0" destOrd="0" presId="urn:microsoft.com/office/officeart/2005/8/layout/vList2"/>
    <dgm:cxn modelId="{1A7FABFE-3EC1-4BA9-B34F-7BBFB5E63919}" type="presParOf" srcId="{5DEE9361-EDA2-423C-893A-78BC5F63C8B3}" destId="{C0DACC28-CEBF-4C11-ABA5-577DDFD413AF}" srcOrd="1" destOrd="0" presId="urn:microsoft.com/office/officeart/2005/8/layout/vList2"/>
    <dgm:cxn modelId="{BB535D0A-8905-447C-81D5-3E73CF8EBCAA}" type="presParOf" srcId="{5DEE9361-EDA2-423C-893A-78BC5F63C8B3}" destId="{C041B49D-4912-4ED7-90CE-13169A0284D5}" srcOrd="2" destOrd="0" presId="urn:microsoft.com/office/officeart/2005/8/layout/vList2"/>
    <dgm:cxn modelId="{D4C964C5-9171-492E-9832-268B31E49CC5}" type="presParOf" srcId="{5DEE9361-EDA2-423C-893A-78BC5F63C8B3}" destId="{CCB9F7D3-66B1-463A-A685-41F3F858FA84}" srcOrd="3" destOrd="0" presId="urn:microsoft.com/office/officeart/2005/8/layout/vList2"/>
    <dgm:cxn modelId="{4E539513-BF4A-42D3-8E69-7509D66BDD8C}" type="presParOf" srcId="{5DEE9361-EDA2-423C-893A-78BC5F63C8B3}" destId="{28206310-154B-4BC7-B329-005552D85C18}" srcOrd="4" destOrd="0" presId="urn:microsoft.com/office/officeart/2005/8/layout/vList2"/>
    <dgm:cxn modelId="{A84511C1-3089-4349-A794-9BAB13A5225C}" type="presParOf" srcId="{5DEE9361-EDA2-423C-893A-78BC5F63C8B3}" destId="{8FB584D8-C0CF-45A2-8918-268CC30EFA4F}" srcOrd="5" destOrd="0" presId="urn:microsoft.com/office/officeart/2005/8/layout/vList2"/>
    <dgm:cxn modelId="{3BF15A96-BA53-473F-964D-D18589E915DA}" type="presParOf" srcId="{5DEE9361-EDA2-423C-893A-78BC5F63C8B3}" destId="{A4673B81-E54A-474A-8651-1DA38207857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C1D461-0D5A-47C4-9293-201274B27E5B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5FE9BD4-65FF-484E-A1DC-5C9EAF4A5A5E}">
      <dgm:prSet/>
      <dgm:spPr>
        <a:solidFill>
          <a:srgbClr val="5B9BD5"/>
        </a:solidFill>
      </dgm:spPr>
      <dgm:t>
        <a:bodyPr/>
        <a:lstStyle/>
        <a:p>
          <a:r>
            <a:rPr lang="en-US" dirty="0"/>
            <a:t>Find </a:t>
          </a:r>
        </a:p>
      </dgm:t>
    </dgm:pt>
    <dgm:pt modelId="{F87EC35F-A6F5-4AC5-8813-710BB5704F78}" type="parTrans" cxnId="{63766E3E-5201-4A60-9670-6B783073BE7B}">
      <dgm:prSet/>
      <dgm:spPr/>
      <dgm:t>
        <a:bodyPr/>
        <a:lstStyle/>
        <a:p>
          <a:endParaRPr lang="en-US"/>
        </a:p>
      </dgm:t>
    </dgm:pt>
    <dgm:pt modelId="{45E65834-384E-4BD2-8439-F07227ADD00A}" type="sibTrans" cxnId="{63766E3E-5201-4A60-9670-6B783073BE7B}">
      <dgm:prSet/>
      <dgm:spPr/>
      <dgm:t>
        <a:bodyPr/>
        <a:lstStyle/>
        <a:p>
          <a:endParaRPr lang="en-US"/>
        </a:p>
      </dgm:t>
    </dgm:pt>
    <dgm:pt modelId="{CB6B327C-9BDE-49D8-9495-2C99D70797D5}">
      <dgm:prSet/>
      <dgm:spPr>
        <a:solidFill>
          <a:srgbClr val="52CAB8"/>
        </a:solidFill>
      </dgm:spPr>
      <dgm:t>
        <a:bodyPr/>
        <a:lstStyle/>
        <a:p>
          <a:r>
            <a:rPr lang="en-US" dirty="0"/>
            <a:t>Embrace</a:t>
          </a:r>
        </a:p>
      </dgm:t>
    </dgm:pt>
    <dgm:pt modelId="{608988E3-CB58-404F-AB94-22EE26412D63}" type="parTrans" cxnId="{439F07AE-2848-4775-A75E-AF878AA180C1}">
      <dgm:prSet/>
      <dgm:spPr/>
      <dgm:t>
        <a:bodyPr/>
        <a:lstStyle/>
        <a:p>
          <a:endParaRPr lang="en-US"/>
        </a:p>
      </dgm:t>
    </dgm:pt>
    <dgm:pt modelId="{DDA42666-A3FD-4654-A80C-2EA92788EAF6}" type="sibTrans" cxnId="{439F07AE-2848-4775-A75E-AF878AA180C1}">
      <dgm:prSet/>
      <dgm:spPr/>
      <dgm:t>
        <a:bodyPr/>
        <a:lstStyle/>
        <a:p>
          <a:endParaRPr lang="en-US"/>
        </a:p>
      </dgm:t>
    </dgm:pt>
    <dgm:pt modelId="{4144DE6D-606D-4D55-8DE9-42B39BFF4D24}">
      <dgm:prSet/>
      <dgm:spPr>
        <a:solidFill>
          <a:srgbClr val="55C3DD"/>
        </a:solidFill>
      </dgm:spPr>
      <dgm:t>
        <a:bodyPr/>
        <a:lstStyle/>
        <a:p>
          <a:r>
            <a:rPr lang="en-US" dirty="0"/>
            <a:t>Again</a:t>
          </a:r>
        </a:p>
      </dgm:t>
    </dgm:pt>
    <dgm:pt modelId="{BF41D5FB-3EB7-4787-B7A4-D59BD3C7D062}" type="parTrans" cxnId="{C36E39A5-2402-4659-9A62-72B20E6EEC50}">
      <dgm:prSet/>
      <dgm:spPr/>
      <dgm:t>
        <a:bodyPr/>
        <a:lstStyle/>
        <a:p>
          <a:endParaRPr lang="en-US"/>
        </a:p>
      </dgm:t>
    </dgm:pt>
    <dgm:pt modelId="{88454EE9-BB7C-4CAB-B239-F2465A47CC24}" type="sibTrans" cxnId="{C36E39A5-2402-4659-9A62-72B20E6EEC50}">
      <dgm:prSet/>
      <dgm:spPr/>
      <dgm:t>
        <a:bodyPr/>
        <a:lstStyle/>
        <a:p>
          <a:endParaRPr lang="en-US"/>
        </a:p>
      </dgm:t>
    </dgm:pt>
    <dgm:pt modelId="{73BA8AD0-F869-43CF-AF88-D3913BBC12B1}">
      <dgm:prSet/>
      <dgm:spPr>
        <a:solidFill>
          <a:srgbClr val="49BF64"/>
        </a:solidFill>
      </dgm:spPr>
      <dgm:t>
        <a:bodyPr/>
        <a:lstStyle/>
        <a:p>
          <a:r>
            <a:rPr lang="en-US"/>
            <a:t>Move</a:t>
          </a:r>
          <a:endParaRPr lang="en-US" dirty="0"/>
        </a:p>
      </dgm:t>
    </dgm:pt>
    <dgm:pt modelId="{EDFC83DA-C7E2-4AF7-9CD3-231C5AA9AD46}" type="parTrans" cxnId="{9A672961-AFAA-4996-81F1-917C9D599CAE}">
      <dgm:prSet/>
      <dgm:spPr/>
      <dgm:t>
        <a:bodyPr/>
        <a:lstStyle/>
        <a:p>
          <a:endParaRPr lang="pt-BR"/>
        </a:p>
      </dgm:t>
    </dgm:pt>
    <dgm:pt modelId="{CA0D2B51-F0A8-4428-AC20-5868886DC627}" type="sibTrans" cxnId="{9A672961-AFAA-4996-81F1-917C9D599CAE}">
      <dgm:prSet/>
      <dgm:spPr/>
      <dgm:t>
        <a:bodyPr/>
        <a:lstStyle/>
        <a:p>
          <a:endParaRPr lang="pt-BR"/>
        </a:p>
      </dgm:t>
    </dgm:pt>
    <dgm:pt modelId="{6065C4B2-130C-6243-B23D-F5C3D583B433}" type="pres">
      <dgm:prSet presAssocID="{0AC1D461-0D5A-47C4-9293-201274B27E5B}" presName="matrix" presStyleCnt="0">
        <dgm:presLayoutVars>
          <dgm:chMax val="1"/>
          <dgm:dir/>
          <dgm:resizeHandles val="exact"/>
        </dgm:presLayoutVars>
      </dgm:prSet>
      <dgm:spPr/>
    </dgm:pt>
    <dgm:pt modelId="{3A333629-E020-A44E-92DF-C9A8E1DE6D4A}" type="pres">
      <dgm:prSet presAssocID="{0AC1D461-0D5A-47C4-9293-201274B27E5B}" presName="diamond" presStyleLbl="bgShp" presStyleIdx="0" presStyleCnt="1"/>
      <dgm:spPr>
        <a:solidFill>
          <a:srgbClr val="CCECFF"/>
        </a:solidFill>
      </dgm:spPr>
    </dgm:pt>
    <dgm:pt modelId="{D76C5674-00D8-9847-A4DD-399905BF6DF1}" type="pres">
      <dgm:prSet presAssocID="{0AC1D461-0D5A-47C4-9293-201274B27E5B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76602A1-0E0F-314A-A1C1-BE4FE1D4DCD9}" type="pres">
      <dgm:prSet presAssocID="{0AC1D461-0D5A-47C4-9293-201274B27E5B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18E2795-3D5A-4647-A4BA-30728D833DD1}" type="pres">
      <dgm:prSet presAssocID="{0AC1D461-0D5A-47C4-9293-201274B27E5B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DE13B93-50D6-8042-80B1-7AEBA2C6ED1C}" type="pres">
      <dgm:prSet presAssocID="{0AC1D461-0D5A-47C4-9293-201274B27E5B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C582D601-DD19-4DC0-B63E-9FFD44290D84}" type="presOf" srcId="{4144DE6D-606D-4D55-8DE9-42B39BFF4D24}" destId="{318E2795-3D5A-4647-A4BA-30728D833DD1}" srcOrd="0" destOrd="0" presId="urn:microsoft.com/office/officeart/2005/8/layout/matrix3"/>
    <dgm:cxn modelId="{63766E3E-5201-4A60-9670-6B783073BE7B}" srcId="{0AC1D461-0D5A-47C4-9293-201274B27E5B}" destId="{85FE9BD4-65FF-484E-A1DC-5C9EAF4A5A5E}" srcOrd="0" destOrd="0" parTransId="{F87EC35F-A6F5-4AC5-8813-710BB5704F78}" sibTransId="{45E65834-384E-4BD2-8439-F07227ADD00A}"/>
    <dgm:cxn modelId="{9A672961-AFAA-4996-81F1-917C9D599CAE}" srcId="{0AC1D461-0D5A-47C4-9293-201274B27E5B}" destId="{73BA8AD0-F869-43CF-AF88-D3913BBC12B1}" srcOrd="3" destOrd="0" parTransId="{EDFC83DA-C7E2-4AF7-9CD3-231C5AA9AD46}" sibTransId="{CA0D2B51-F0A8-4428-AC20-5868886DC627}"/>
    <dgm:cxn modelId="{589D8E7E-67DB-4FFE-98B6-008DDCFE357E}" type="presOf" srcId="{85FE9BD4-65FF-484E-A1DC-5C9EAF4A5A5E}" destId="{D76C5674-00D8-9847-A4DD-399905BF6DF1}" srcOrd="0" destOrd="0" presId="urn:microsoft.com/office/officeart/2005/8/layout/matrix3"/>
    <dgm:cxn modelId="{A24C8A94-1CDA-43BB-9EBC-C2BFB27182F4}" type="presOf" srcId="{CB6B327C-9BDE-49D8-9495-2C99D70797D5}" destId="{D76602A1-0E0F-314A-A1C1-BE4FE1D4DCD9}" srcOrd="0" destOrd="0" presId="urn:microsoft.com/office/officeart/2005/8/layout/matrix3"/>
    <dgm:cxn modelId="{C36E39A5-2402-4659-9A62-72B20E6EEC50}" srcId="{0AC1D461-0D5A-47C4-9293-201274B27E5B}" destId="{4144DE6D-606D-4D55-8DE9-42B39BFF4D24}" srcOrd="2" destOrd="0" parTransId="{BF41D5FB-3EB7-4787-B7A4-D59BD3C7D062}" sibTransId="{88454EE9-BB7C-4CAB-B239-F2465A47CC24}"/>
    <dgm:cxn modelId="{6045D3A5-6CE2-428A-B40A-15CA51F94685}" type="presOf" srcId="{73BA8AD0-F869-43CF-AF88-D3913BBC12B1}" destId="{7DE13B93-50D6-8042-80B1-7AEBA2C6ED1C}" srcOrd="0" destOrd="0" presId="urn:microsoft.com/office/officeart/2005/8/layout/matrix3"/>
    <dgm:cxn modelId="{439F07AE-2848-4775-A75E-AF878AA180C1}" srcId="{0AC1D461-0D5A-47C4-9293-201274B27E5B}" destId="{CB6B327C-9BDE-49D8-9495-2C99D70797D5}" srcOrd="1" destOrd="0" parTransId="{608988E3-CB58-404F-AB94-22EE26412D63}" sibTransId="{DDA42666-A3FD-4654-A80C-2EA92788EAF6}"/>
    <dgm:cxn modelId="{FD6D70CA-56B6-45EF-A4E0-26C2CC8F14D2}" type="presOf" srcId="{0AC1D461-0D5A-47C4-9293-201274B27E5B}" destId="{6065C4B2-130C-6243-B23D-F5C3D583B433}" srcOrd="0" destOrd="0" presId="urn:microsoft.com/office/officeart/2005/8/layout/matrix3"/>
    <dgm:cxn modelId="{12CECC90-00B9-445C-A4F8-A61344FC925B}" type="presParOf" srcId="{6065C4B2-130C-6243-B23D-F5C3D583B433}" destId="{3A333629-E020-A44E-92DF-C9A8E1DE6D4A}" srcOrd="0" destOrd="0" presId="urn:microsoft.com/office/officeart/2005/8/layout/matrix3"/>
    <dgm:cxn modelId="{B075AED9-AD0B-4287-B128-29A5CBCD4A8C}" type="presParOf" srcId="{6065C4B2-130C-6243-B23D-F5C3D583B433}" destId="{D76C5674-00D8-9847-A4DD-399905BF6DF1}" srcOrd="1" destOrd="0" presId="urn:microsoft.com/office/officeart/2005/8/layout/matrix3"/>
    <dgm:cxn modelId="{2868ABCB-80B0-451B-809B-D7B43045134F}" type="presParOf" srcId="{6065C4B2-130C-6243-B23D-F5C3D583B433}" destId="{D76602A1-0E0F-314A-A1C1-BE4FE1D4DCD9}" srcOrd="2" destOrd="0" presId="urn:microsoft.com/office/officeart/2005/8/layout/matrix3"/>
    <dgm:cxn modelId="{F5971E10-CA30-4C40-8E40-277AB8E9A1E0}" type="presParOf" srcId="{6065C4B2-130C-6243-B23D-F5C3D583B433}" destId="{318E2795-3D5A-4647-A4BA-30728D833DD1}" srcOrd="3" destOrd="0" presId="urn:microsoft.com/office/officeart/2005/8/layout/matrix3"/>
    <dgm:cxn modelId="{A35DA818-7624-4BDE-B707-E4D505F8CFD9}" type="presParOf" srcId="{6065C4B2-130C-6243-B23D-F5C3D583B433}" destId="{7DE13B93-50D6-8042-80B1-7AEBA2C6ED1C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657324-2072-44F2-BD31-116232BC175C}" type="doc">
      <dgm:prSet loTypeId="urn:microsoft.com/office/officeart/2005/8/layout/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10B313C-F645-40D4-8266-B8223BC9DF98}">
      <dgm:prSet custT="1"/>
      <dgm:spPr/>
      <dgm:t>
        <a:bodyPr/>
        <a:lstStyle/>
        <a:p>
          <a:r>
            <a:rPr lang="en-US" sz="2000" i="0" dirty="0"/>
            <a:t>1</a:t>
          </a:r>
          <a:r>
            <a:rPr lang="en-US" sz="2000" i="0" u="none" dirty="0"/>
            <a:t>.</a:t>
          </a:r>
          <a:r>
            <a:rPr lang="en-US" sz="2400" i="0" u="none" dirty="0"/>
            <a:t> </a:t>
          </a:r>
          <a:r>
            <a:rPr lang="en-US" sz="2400" b="1" i="0" u="none" dirty="0">
              <a:solidFill>
                <a:schemeClr val="bg1"/>
              </a:solidFill>
            </a:rPr>
            <a:t>Find</a:t>
          </a:r>
          <a:r>
            <a:rPr lang="en-US" sz="2400" i="0" u="none" dirty="0">
              <a:solidFill>
                <a:schemeClr val="bg1"/>
              </a:solidFill>
            </a:rPr>
            <a:t> </a:t>
          </a:r>
          <a:r>
            <a:rPr lang="en-US" sz="2000" i="0" dirty="0"/>
            <a:t>symptoms, discomforts, feelings, anxieties, diseases, illnesses and imbalances that demand attention; wants, interests and desires; health professionals who can help in this process; models and rationales that can guide care; help groups, virtual communities and people related to the same problem or interest</a:t>
          </a:r>
          <a:r>
            <a:rPr lang="pt-BR" sz="2000" i="0" dirty="0"/>
            <a:t>;</a:t>
          </a:r>
          <a:endParaRPr lang="en-US" sz="2000" i="0" dirty="0"/>
        </a:p>
      </dgm:t>
    </dgm:pt>
    <dgm:pt modelId="{CF9794C6-0C82-40E3-B75D-57A238079426}" type="parTrans" cxnId="{18C1A67E-20B0-4AE4-BA44-6D114AE5A6FB}">
      <dgm:prSet/>
      <dgm:spPr/>
      <dgm:t>
        <a:bodyPr/>
        <a:lstStyle/>
        <a:p>
          <a:endParaRPr lang="en-US" i="0"/>
        </a:p>
      </dgm:t>
    </dgm:pt>
    <dgm:pt modelId="{2F68AD28-CD15-4994-B2CD-5AC84F9A4E40}" type="sibTrans" cxnId="{18C1A67E-20B0-4AE4-BA44-6D114AE5A6FB}">
      <dgm:prSet/>
      <dgm:spPr/>
      <dgm:t>
        <a:bodyPr/>
        <a:lstStyle/>
        <a:p>
          <a:endParaRPr lang="en-US" i="0"/>
        </a:p>
      </dgm:t>
    </dgm:pt>
    <dgm:pt modelId="{3A9B4D84-9D77-497B-806E-78EAD0555C64}">
      <dgm:prSet custT="1"/>
      <dgm:spPr/>
      <dgm:t>
        <a:bodyPr/>
        <a:lstStyle/>
        <a:p>
          <a:r>
            <a:rPr lang="en-US" sz="2000" i="0" dirty="0"/>
            <a:t>2. </a:t>
          </a:r>
          <a:r>
            <a:rPr lang="en-US" sz="2400" b="1" i="0" dirty="0">
              <a:solidFill>
                <a:schemeClr val="bg1"/>
              </a:solidFill>
            </a:rPr>
            <a:t>Embrace</a:t>
          </a:r>
          <a:r>
            <a:rPr lang="en-US" sz="2000" i="0" dirty="0"/>
            <a:t>, comprehend and understand such symptoms, changes, discomforts, diseases, insights and desires, without judgment or blame, in order to understand oneself and foster self-care. It includes universal ethics, </a:t>
          </a:r>
          <a:r>
            <a:rPr lang="en-US" sz="2000" i="0" dirty="0">
              <a:latin typeface="Calibri Light" panose="020F0302020204030204"/>
            </a:rPr>
            <a:t>gratitude</a:t>
          </a:r>
          <a:r>
            <a:rPr lang="en-US" sz="2000" i="0" dirty="0"/>
            <a:t>, compassion and forgiveness;</a:t>
          </a:r>
        </a:p>
      </dgm:t>
    </dgm:pt>
    <dgm:pt modelId="{7B07C2CA-AE8F-4A6F-8D30-8712DB5443CD}" type="parTrans" cxnId="{3B95B3BF-0F3A-4CB9-85D4-5F4BE29D2C16}">
      <dgm:prSet/>
      <dgm:spPr/>
      <dgm:t>
        <a:bodyPr/>
        <a:lstStyle/>
        <a:p>
          <a:endParaRPr lang="en-US" i="0"/>
        </a:p>
      </dgm:t>
    </dgm:pt>
    <dgm:pt modelId="{ED686D2C-C058-4A55-A822-60EECFED14CB}" type="sibTrans" cxnId="{3B95B3BF-0F3A-4CB9-85D4-5F4BE29D2C16}">
      <dgm:prSet/>
      <dgm:spPr>
        <a:solidFill>
          <a:srgbClr val="52CAB8"/>
        </a:solidFill>
      </dgm:spPr>
      <dgm:t>
        <a:bodyPr/>
        <a:lstStyle/>
        <a:p>
          <a:endParaRPr lang="en-US" i="0" dirty="0"/>
        </a:p>
      </dgm:t>
    </dgm:pt>
    <dgm:pt modelId="{667BC294-0B1A-42AC-8057-20474C8D27FD}">
      <dgm:prSet custT="1"/>
      <dgm:spPr/>
      <dgm:t>
        <a:bodyPr/>
        <a:lstStyle/>
        <a:p>
          <a:pPr rtl="0"/>
          <a:r>
            <a:rPr lang="en-US" sz="2000" i="0" dirty="0"/>
            <a:t>3. </a:t>
          </a:r>
          <a:r>
            <a:rPr lang="en-US" sz="2400" b="1" i="0" dirty="0"/>
            <a:t>Move</a:t>
          </a:r>
          <a:r>
            <a:rPr lang="en-US" sz="2000" i="0" dirty="0"/>
            <a:t>, rearrange and recycle to produce the change of symptoms, difficulties, discomforts </a:t>
          </a:r>
          <a:r>
            <a:rPr lang="en-US" sz="2000" i="0" dirty="0">
              <a:latin typeface="Calibri Light" panose="020F0302020204030204"/>
            </a:rPr>
            <a:t>or </a:t>
          </a:r>
          <a:r>
            <a:rPr lang="en-US" sz="2000" i="0" dirty="0"/>
            <a:t>illnesses. Change starts by choosing new goals and targets in relation to the five health perspectives: physical, energetic, emotional, mental and spiritual</a:t>
          </a:r>
          <a:r>
            <a:rPr lang="en-US" sz="2000" i="0" dirty="0">
              <a:latin typeface="Calibri Light" panose="020F0302020204030204"/>
            </a:rPr>
            <a:t>;</a:t>
          </a:r>
          <a:endParaRPr lang="en-US" sz="2000" i="0" dirty="0"/>
        </a:p>
      </dgm:t>
    </dgm:pt>
    <dgm:pt modelId="{3F632948-6C1E-434D-8357-AC8BA9992189}" type="parTrans" cxnId="{D136B34A-1B3D-488E-8F4D-F149AC2A8FA1}">
      <dgm:prSet/>
      <dgm:spPr/>
      <dgm:t>
        <a:bodyPr/>
        <a:lstStyle/>
        <a:p>
          <a:endParaRPr lang="pt-BR" i="0"/>
        </a:p>
      </dgm:t>
    </dgm:pt>
    <dgm:pt modelId="{3B2545AA-BA9D-4E24-9C79-46D5718E280A}" type="sibTrans" cxnId="{D136B34A-1B3D-488E-8F4D-F149AC2A8FA1}">
      <dgm:prSet/>
      <dgm:spPr>
        <a:solidFill>
          <a:srgbClr val="49BF64"/>
        </a:solidFill>
      </dgm:spPr>
      <dgm:t>
        <a:bodyPr/>
        <a:lstStyle/>
        <a:p>
          <a:endParaRPr lang="pt-BR" i="0"/>
        </a:p>
      </dgm:t>
    </dgm:pt>
    <dgm:pt modelId="{CEB03A1C-0BA3-46FF-AE11-0AA0410F0CBD}">
      <dgm:prSet custT="1"/>
      <dgm:spPr>
        <a:solidFill>
          <a:srgbClr val="55C3DD"/>
        </a:solidFill>
      </dgm:spPr>
      <dgm:t>
        <a:bodyPr/>
        <a:lstStyle/>
        <a:p>
          <a:pPr rtl="0"/>
          <a:r>
            <a:rPr lang="pt-BR" sz="2000" i="0" dirty="0"/>
            <a:t>4. </a:t>
          </a:r>
          <a:r>
            <a:rPr lang="pt-BR" sz="2400" b="1" i="0" dirty="0"/>
            <a:t>Again</a:t>
          </a:r>
          <a:r>
            <a:rPr lang="pt-BR" sz="2000" i="0" dirty="0">
              <a:latin typeface="Calibri Light" panose="020F0302020204030204"/>
            </a:rPr>
            <a:t> </a:t>
          </a:r>
          <a:endParaRPr lang="en-US" sz="2000" i="0" dirty="0"/>
        </a:p>
      </dgm:t>
    </dgm:pt>
    <dgm:pt modelId="{FEC7543D-5890-4B1F-BF48-C39EFD85C4C8}" type="parTrans" cxnId="{5F1219C0-9AD1-4514-8475-93252A5CE7D5}">
      <dgm:prSet/>
      <dgm:spPr/>
      <dgm:t>
        <a:bodyPr/>
        <a:lstStyle/>
        <a:p>
          <a:endParaRPr lang="pt-BR" i="0"/>
        </a:p>
      </dgm:t>
    </dgm:pt>
    <dgm:pt modelId="{44C6F5A4-CC07-40F0-9213-FE21410BB932}" type="sibTrans" cxnId="{5F1219C0-9AD1-4514-8475-93252A5CE7D5}">
      <dgm:prSet/>
      <dgm:spPr/>
      <dgm:t>
        <a:bodyPr/>
        <a:lstStyle/>
        <a:p>
          <a:endParaRPr lang="pt-BR" i="0"/>
        </a:p>
      </dgm:t>
    </dgm:pt>
    <dgm:pt modelId="{62F60968-0564-446C-AEB1-E6BEBFD49B6A}" type="pres">
      <dgm:prSet presAssocID="{20657324-2072-44F2-BD31-116232BC175C}" presName="diagram" presStyleCnt="0">
        <dgm:presLayoutVars>
          <dgm:dir/>
          <dgm:resizeHandles val="exact"/>
        </dgm:presLayoutVars>
      </dgm:prSet>
      <dgm:spPr/>
    </dgm:pt>
    <dgm:pt modelId="{75048D68-0F05-4C14-A6FD-78F8336E0928}" type="pres">
      <dgm:prSet presAssocID="{C10B313C-F645-40D4-8266-B8223BC9DF98}" presName="node" presStyleLbl="node1" presStyleIdx="0" presStyleCnt="4" custScaleX="155325" custScaleY="128467" custLinFactNeighborY="-681">
        <dgm:presLayoutVars>
          <dgm:bulletEnabled val="1"/>
        </dgm:presLayoutVars>
      </dgm:prSet>
      <dgm:spPr/>
    </dgm:pt>
    <dgm:pt modelId="{588963C6-3BE6-42FE-87D3-94C9455284F8}" type="pres">
      <dgm:prSet presAssocID="{2F68AD28-CD15-4994-B2CD-5AC84F9A4E40}" presName="sibTrans" presStyleLbl="sibTrans2D1" presStyleIdx="0" presStyleCnt="3"/>
      <dgm:spPr/>
    </dgm:pt>
    <dgm:pt modelId="{DE7716D1-73E2-4910-84A6-C6C0A0684ADA}" type="pres">
      <dgm:prSet presAssocID="{2F68AD28-CD15-4994-B2CD-5AC84F9A4E40}" presName="connectorText" presStyleLbl="sibTrans2D1" presStyleIdx="0" presStyleCnt="3"/>
      <dgm:spPr/>
    </dgm:pt>
    <dgm:pt modelId="{E45774A7-B744-4FE5-9B08-D02CC1BC7DCC}" type="pres">
      <dgm:prSet presAssocID="{3A9B4D84-9D77-497B-806E-78EAD0555C64}" presName="node" presStyleLbl="node1" presStyleIdx="1" presStyleCnt="4" custScaleX="155325" custScaleY="128467">
        <dgm:presLayoutVars>
          <dgm:bulletEnabled val="1"/>
        </dgm:presLayoutVars>
      </dgm:prSet>
      <dgm:spPr/>
    </dgm:pt>
    <dgm:pt modelId="{4338D225-B5C0-4AEA-AD9E-3B85CC909ACD}" type="pres">
      <dgm:prSet presAssocID="{ED686D2C-C058-4A55-A822-60EECFED14CB}" presName="sibTrans" presStyleLbl="sibTrans2D1" presStyleIdx="1" presStyleCnt="3"/>
      <dgm:spPr/>
    </dgm:pt>
    <dgm:pt modelId="{ADDF63F1-646E-411E-B330-391CFDB0A140}" type="pres">
      <dgm:prSet presAssocID="{ED686D2C-C058-4A55-A822-60EECFED14CB}" presName="connectorText" presStyleLbl="sibTrans2D1" presStyleIdx="1" presStyleCnt="3"/>
      <dgm:spPr/>
    </dgm:pt>
    <dgm:pt modelId="{F203FE37-11BA-4212-BE04-FEB859ABCCA2}" type="pres">
      <dgm:prSet presAssocID="{667BC294-0B1A-42AC-8057-20474C8D27FD}" presName="node" presStyleLbl="node1" presStyleIdx="2" presStyleCnt="4" custScaleX="155325" custScaleY="128467">
        <dgm:presLayoutVars>
          <dgm:bulletEnabled val="1"/>
        </dgm:presLayoutVars>
      </dgm:prSet>
      <dgm:spPr/>
    </dgm:pt>
    <dgm:pt modelId="{1B68AFCC-4F8C-4876-9533-4B4621C03176}" type="pres">
      <dgm:prSet presAssocID="{3B2545AA-BA9D-4E24-9C79-46D5718E280A}" presName="sibTrans" presStyleLbl="sibTrans2D1" presStyleIdx="2" presStyleCnt="3"/>
      <dgm:spPr/>
    </dgm:pt>
    <dgm:pt modelId="{FA3B665F-56C4-4D67-B7E0-C9337FD38B85}" type="pres">
      <dgm:prSet presAssocID="{3B2545AA-BA9D-4E24-9C79-46D5718E280A}" presName="connectorText" presStyleLbl="sibTrans2D1" presStyleIdx="2" presStyleCnt="3"/>
      <dgm:spPr/>
    </dgm:pt>
    <dgm:pt modelId="{60F85A0F-6765-400C-8518-DEACF04912C9}" type="pres">
      <dgm:prSet presAssocID="{CEB03A1C-0BA3-46FF-AE11-0AA0410F0CBD}" presName="node" presStyleLbl="node1" presStyleIdx="3" presStyleCnt="4" custScaleX="155325" custScaleY="128467">
        <dgm:presLayoutVars>
          <dgm:bulletEnabled val="1"/>
        </dgm:presLayoutVars>
      </dgm:prSet>
      <dgm:spPr/>
    </dgm:pt>
  </dgm:ptLst>
  <dgm:cxnLst>
    <dgm:cxn modelId="{D219F507-B3A2-4EBE-B110-CC6F7A91793C}" type="presOf" srcId="{ED686D2C-C058-4A55-A822-60EECFED14CB}" destId="{ADDF63F1-646E-411E-B330-391CFDB0A140}" srcOrd="1" destOrd="0" presId="urn:microsoft.com/office/officeart/2005/8/layout/process5"/>
    <dgm:cxn modelId="{B3E5D21C-8DF2-4C94-983E-5F65DE6ACFDA}" type="presOf" srcId="{3B2545AA-BA9D-4E24-9C79-46D5718E280A}" destId="{FA3B665F-56C4-4D67-B7E0-C9337FD38B85}" srcOrd="1" destOrd="0" presId="urn:microsoft.com/office/officeart/2005/8/layout/process5"/>
    <dgm:cxn modelId="{D136B34A-1B3D-488E-8F4D-F149AC2A8FA1}" srcId="{20657324-2072-44F2-BD31-116232BC175C}" destId="{667BC294-0B1A-42AC-8057-20474C8D27FD}" srcOrd="2" destOrd="0" parTransId="{3F632948-6C1E-434D-8357-AC8BA9992189}" sibTransId="{3B2545AA-BA9D-4E24-9C79-46D5718E280A}"/>
    <dgm:cxn modelId="{18C1A67E-20B0-4AE4-BA44-6D114AE5A6FB}" srcId="{20657324-2072-44F2-BD31-116232BC175C}" destId="{C10B313C-F645-40D4-8266-B8223BC9DF98}" srcOrd="0" destOrd="0" parTransId="{CF9794C6-0C82-40E3-B75D-57A238079426}" sibTransId="{2F68AD28-CD15-4994-B2CD-5AC84F9A4E40}"/>
    <dgm:cxn modelId="{00EA128B-5554-4450-BB9F-2389A441BAC3}" type="presOf" srcId="{3A9B4D84-9D77-497B-806E-78EAD0555C64}" destId="{E45774A7-B744-4FE5-9B08-D02CC1BC7DCC}" srcOrd="0" destOrd="0" presId="urn:microsoft.com/office/officeart/2005/8/layout/process5"/>
    <dgm:cxn modelId="{52209B99-14EE-4F85-8BD0-FD0F7177F5ED}" type="presOf" srcId="{2F68AD28-CD15-4994-B2CD-5AC84F9A4E40}" destId="{588963C6-3BE6-42FE-87D3-94C9455284F8}" srcOrd="0" destOrd="0" presId="urn:microsoft.com/office/officeart/2005/8/layout/process5"/>
    <dgm:cxn modelId="{E334DB9D-CE6B-4AFD-9E43-B76F68BA225D}" type="presOf" srcId="{667BC294-0B1A-42AC-8057-20474C8D27FD}" destId="{F203FE37-11BA-4212-BE04-FEB859ABCCA2}" srcOrd="0" destOrd="0" presId="urn:microsoft.com/office/officeart/2005/8/layout/process5"/>
    <dgm:cxn modelId="{233A1E9E-8568-4BFA-876E-35CF6009AA20}" type="presOf" srcId="{20657324-2072-44F2-BD31-116232BC175C}" destId="{62F60968-0564-446C-AEB1-E6BEBFD49B6A}" srcOrd="0" destOrd="0" presId="urn:microsoft.com/office/officeart/2005/8/layout/process5"/>
    <dgm:cxn modelId="{37337FA3-2BC2-4D07-BE6E-6AA79D841F98}" type="presOf" srcId="{3B2545AA-BA9D-4E24-9C79-46D5718E280A}" destId="{1B68AFCC-4F8C-4876-9533-4B4621C03176}" srcOrd="0" destOrd="0" presId="urn:microsoft.com/office/officeart/2005/8/layout/process5"/>
    <dgm:cxn modelId="{95AEB5BE-F4BA-465F-8B03-7717B5BC7B46}" type="presOf" srcId="{C10B313C-F645-40D4-8266-B8223BC9DF98}" destId="{75048D68-0F05-4C14-A6FD-78F8336E0928}" srcOrd="0" destOrd="0" presId="urn:microsoft.com/office/officeart/2005/8/layout/process5"/>
    <dgm:cxn modelId="{3B95B3BF-0F3A-4CB9-85D4-5F4BE29D2C16}" srcId="{20657324-2072-44F2-BD31-116232BC175C}" destId="{3A9B4D84-9D77-497B-806E-78EAD0555C64}" srcOrd="1" destOrd="0" parTransId="{7B07C2CA-AE8F-4A6F-8D30-8712DB5443CD}" sibTransId="{ED686D2C-C058-4A55-A822-60EECFED14CB}"/>
    <dgm:cxn modelId="{5F1219C0-9AD1-4514-8475-93252A5CE7D5}" srcId="{20657324-2072-44F2-BD31-116232BC175C}" destId="{CEB03A1C-0BA3-46FF-AE11-0AA0410F0CBD}" srcOrd="3" destOrd="0" parTransId="{FEC7543D-5890-4B1F-BF48-C39EFD85C4C8}" sibTransId="{44C6F5A4-CC07-40F0-9213-FE21410BB932}"/>
    <dgm:cxn modelId="{46D9A6E2-0E70-4C97-9CE9-874E54012291}" type="presOf" srcId="{2F68AD28-CD15-4994-B2CD-5AC84F9A4E40}" destId="{DE7716D1-73E2-4910-84A6-C6C0A0684ADA}" srcOrd="1" destOrd="0" presId="urn:microsoft.com/office/officeart/2005/8/layout/process5"/>
    <dgm:cxn modelId="{57CA3CE6-649B-4E70-A151-A3E566B99BFC}" type="presOf" srcId="{ED686D2C-C058-4A55-A822-60EECFED14CB}" destId="{4338D225-B5C0-4AEA-AD9E-3B85CC909ACD}" srcOrd="0" destOrd="0" presId="urn:microsoft.com/office/officeart/2005/8/layout/process5"/>
    <dgm:cxn modelId="{565DF3F2-C9A7-4A9A-87B0-EB4831CC9A7D}" type="presOf" srcId="{CEB03A1C-0BA3-46FF-AE11-0AA0410F0CBD}" destId="{60F85A0F-6765-400C-8518-DEACF04912C9}" srcOrd="0" destOrd="0" presId="urn:microsoft.com/office/officeart/2005/8/layout/process5"/>
    <dgm:cxn modelId="{A022A016-D309-4A5F-896B-B7F118AF2E43}" type="presParOf" srcId="{62F60968-0564-446C-AEB1-E6BEBFD49B6A}" destId="{75048D68-0F05-4C14-A6FD-78F8336E0928}" srcOrd="0" destOrd="0" presId="urn:microsoft.com/office/officeart/2005/8/layout/process5"/>
    <dgm:cxn modelId="{3A3ED4FA-0F10-4BC8-B561-38D49629E615}" type="presParOf" srcId="{62F60968-0564-446C-AEB1-E6BEBFD49B6A}" destId="{588963C6-3BE6-42FE-87D3-94C9455284F8}" srcOrd="1" destOrd="0" presId="urn:microsoft.com/office/officeart/2005/8/layout/process5"/>
    <dgm:cxn modelId="{E0283A39-7AFB-4367-BD1B-B64CD8F68E14}" type="presParOf" srcId="{588963C6-3BE6-42FE-87D3-94C9455284F8}" destId="{DE7716D1-73E2-4910-84A6-C6C0A0684ADA}" srcOrd="0" destOrd="0" presId="urn:microsoft.com/office/officeart/2005/8/layout/process5"/>
    <dgm:cxn modelId="{A8F439C2-F86B-49BC-BB51-608CB43C460D}" type="presParOf" srcId="{62F60968-0564-446C-AEB1-E6BEBFD49B6A}" destId="{E45774A7-B744-4FE5-9B08-D02CC1BC7DCC}" srcOrd="2" destOrd="0" presId="urn:microsoft.com/office/officeart/2005/8/layout/process5"/>
    <dgm:cxn modelId="{53F57A2E-9288-42BB-A5F9-12FDA18C0054}" type="presParOf" srcId="{62F60968-0564-446C-AEB1-E6BEBFD49B6A}" destId="{4338D225-B5C0-4AEA-AD9E-3B85CC909ACD}" srcOrd="3" destOrd="0" presId="urn:microsoft.com/office/officeart/2005/8/layout/process5"/>
    <dgm:cxn modelId="{AA64AA12-0823-453E-B2BF-33213A622549}" type="presParOf" srcId="{4338D225-B5C0-4AEA-AD9E-3B85CC909ACD}" destId="{ADDF63F1-646E-411E-B330-391CFDB0A140}" srcOrd="0" destOrd="0" presId="urn:microsoft.com/office/officeart/2005/8/layout/process5"/>
    <dgm:cxn modelId="{9FF0C2DD-0CED-4CCC-B2C4-1CC7ADA4F089}" type="presParOf" srcId="{62F60968-0564-446C-AEB1-E6BEBFD49B6A}" destId="{F203FE37-11BA-4212-BE04-FEB859ABCCA2}" srcOrd="4" destOrd="0" presId="urn:microsoft.com/office/officeart/2005/8/layout/process5"/>
    <dgm:cxn modelId="{6662B538-63B2-4B22-BBB5-3A557B83370F}" type="presParOf" srcId="{62F60968-0564-446C-AEB1-E6BEBFD49B6A}" destId="{1B68AFCC-4F8C-4876-9533-4B4621C03176}" srcOrd="5" destOrd="0" presId="urn:microsoft.com/office/officeart/2005/8/layout/process5"/>
    <dgm:cxn modelId="{15C26E07-3E01-40D7-AF14-1FC8F9C6152E}" type="presParOf" srcId="{1B68AFCC-4F8C-4876-9533-4B4621C03176}" destId="{FA3B665F-56C4-4D67-B7E0-C9337FD38B85}" srcOrd="0" destOrd="0" presId="urn:microsoft.com/office/officeart/2005/8/layout/process5"/>
    <dgm:cxn modelId="{4E325F74-3925-4B7A-BEB9-627DA5311D4F}" type="presParOf" srcId="{62F60968-0564-446C-AEB1-E6BEBFD49B6A}" destId="{60F85A0F-6765-400C-8518-DEACF04912C9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02B6B4-0F9F-4986-AD83-1D126695B2CB}">
      <dsp:nvSpPr>
        <dsp:cNvPr id="0" name=""/>
        <dsp:cNvSpPr/>
      </dsp:nvSpPr>
      <dsp:spPr>
        <a:xfrm>
          <a:off x="0" y="427536"/>
          <a:ext cx="4818888" cy="63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 dirty="0"/>
            <a:t>Self-care is the combination of three factors that relate to and influence each other</a:t>
          </a:r>
          <a:r>
            <a:rPr lang="pt-BR" sz="1700" kern="1200" dirty="0"/>
            <a:t>:</a:t>
          </a:r>
          <a:endParaRPr lang="en-US" sz="1700" kern="1200" dirty="0"/>
        </a:p>
      </dsp:txBody>
      <dsp:txXfrm>
        <a:off x="31070" y="458606"/>
        <a:ext cx="4756748" cy="574340"/>
      </dsp:txXfrm>
    </dsp:sp>
    <dsp:sp modelId="{C041B49D-4912-4ED7-90CE-13169A0284D5}">
      <dsp:nvSpPr>
        <dsp:cNvPr id="0" name=""/>
        <dsp:cNvSpPr/>
      </dsp:nvSpPr>
      <dsp:spPr>
        <a:xfrm>
          <a:off x="0" y="1112976"/>
          <a:ext cx="4818888" cy="63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- </a:t>
          </a:r>
          <a:r>
            <a:rPr lang="en-GB" sz="1700" kern="1200" noProof="0" dirty="0"/>
            <a:t>Self-knowledge (understanding oneself and the personal health framework</a:t>
          </a:r>
          <a:r>
            <a:rPr lang="pt-BR" sz="1700" kern="1200" dirty="0"/>
            <a:t>),</a:t>
          </a:r>
          <a:endParaRPr lang="en-US" sz="1700" kern="1200" dirty="0"/>
        </a:p>
      </dsp:txBody>
      <dsp:txXfrm>
        <a:off x="31070" y="1144046"/>
        <a:ext cx="4756748" cy="574340"/>
      </dsp:txXfrm>
    </dsp:sp>
    <dsp:sp modelId="{28206310-154B-4BC7-B329-005552D85C18}">
      <dsp:nvSpPr>
        <dsp:cNvPr id="0" name=""/>
        <dsp:cNvSpPr/>
      </dsp:nvSpPr>
      <dsp:spPr>
        <a:xfrm>
          <a:off x="0" y="1798416"/>
          <a:ext cx="4818888" cy="63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- </a:t>
          </a:r>
          <a:r>
            <a:rPr lang="en-GB" sz="1700" kern="1200" noProof="0" dirty="0"/>
            <a:t>Cosmovision as regards health (a critical view of the knowledge and health technologies offered)</a:t>
          </a:r>
        </a:p>
      </dsp:txBody>
      <dsp:txXfrm>
        <a:off x="31070" y="1829486"/>
        <a:ext cx="4756748" cy="574340"/>
      </dsp:txXfrm>
    </dsp:sp>
    <dsp:sp modelId="{A4673B81-E54A-474A-8651-1DA38207857C}">
      <dsp:nvSpPr>
        <dsp:cNvPr id="0" name=""/>
        <dsp:cNvSpPr/>
      </dsp:nvSpPr>
      <dsp:spPr>
        <a:xfrm>
          <a:off x="0" y="2483856"/>
          <a:ext cx="4818888" cy="63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- </a:t>
          </a:r>
          <a:r>
            <a:rPr lang="en-GB" sz="1700" kern="1200" noProof="0" dirty="0"/>
            <a:t>Good use of available health resources (techniques, practices, and professionals).</a:t>
          </a:r>
        </a:p>
      </dsp:txBody>
      <dsp:txXfrm>
        <a:off x="31070" y="2514926"/>
        <a:ext cx="4756748" cy="5743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33629-E020-A44E-92DF-C9A8E1DE6D4A}">
      <dsp:nvSpPr>
        <dsp:cNvPr id="0" name=""/>
        <dsp:cNvSpPr/>
      </dsp:nvSpPr>
      <dsp:spPr>
        <a:xfrm>
          <a:off x="386304" y="0"/>
          <a:ext cx="4793653" cy="4793653"/>
        </a:xfrm>
        <a:prstGeom prst="diamond">
          <a:avLst/>
        </a:prstGeom>
        <a:solidFill>
          <a:srgbClr val="CCEC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6C5674-00D8-9847-A4DD-399905BF6DF1}">
      <dsp:nvSpPr>
        <dsp:cNvPr id="0" name=""/>
        <dsp:cNvSpPr/>
      </dsp:nvSpPr>
      <dsp:spPr>
        <a:xfrm>
          <a:off x="841701" y="455397"/>
          <a:ext cx="1869524" cy="1869524"/>
        </a:xfrm>
        <a:prstGeom prst="roundRect">
          <a:avLst/>
        </a:prstGeom>
        <a:solidFill>
          <a:srgbClr val="5B9BD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Find </a:t>
          </a:r>
        </a:p>
      </dsp:txBody>
      <dsp:txXfrm>
        <a:off x="932964" y="546660"/>
        <a:ext cx="1686998" cy="1686998"/>
      </dsp:txXfrm>
    </dsp:sp>
    <dsp:sp modelId="{D76602A1-0E0F-314A-A1C1-BE4FE1D4DCD9}">
      <dsp:nvSpPr>
        <dsp:cNvPr id="0" name=""/>
        <dsp:cNvSpPr/>
      </dsp:nvSpPr>
      <dsp:spPr>
        <a:xfrm>
          <a:off x="2855035" y="455397"/>
          <a:ext cx="1869524" cy="1869524"/>
        </a:xfrm>
        <a:prstGeom prst="roundRect">
          <a:avLst/>
        </a:prstGeom>
        <a:solidFill>
          <a:srgbClr val="52CAB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Embrace</a:t>
          </a:r>
        </a:p>
      </dsp:txBody>
      <dsp:txXfrm>
        <a:off x="2946298" y="546660"/>
        <a:ext cx="1686998" cy="1686998"/>
      </dsp:txXfrm>
    </dsp:sp>
    <dsp:sp modelId="{318E2795-3D5A-4647-A4BA-30728D833DD1}">
      <dsp:nvSpPr>
        <dsp:cNvPr id="0" name=""/>
        <dsp:cNvSpPr/>
      </dsp:nvSpPr>
      <dsp:spPr>
        <a:xfrm>
          <a:off x="841701" y="2468731"/>
          <a:ext cx="1869524" cy="1869524"/>
        </a:xfrm>
        <a:prstGeom prst="roundRect">
          <a:avLst/>
        </a:prstGeom>
        <a:solidFill>
          <a:srgbClr val="55C3D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Again</a:t>
          </a:r>
        </a:p>
      </dsp:txBody>
      <dsp:txXfrm>
        <a:off x="932964" y="2559994"/>
        <a:ext cx="1686998" cy="1686998"/>
      </dsp:txXfrm>
    </dsp:sp>
    <dsp:sp modelId="{7DE13B93-50D6-8042-80B1-7AEBA2C6ED1C}">
      <dsp:nvSpPr>
        <dsp:cNvPr id="0" name=""/>
        <dsp:cNvSpPr/>
      </dsp:nvSpPr>
      <dsp:spPr>
        <a:xfrm>
          <a:off x="2855035" y="2468731"/>
          <a:ext cx="1869524" cy="1869524"/>
        </a:xfrm>
        <a:prstGeom prst="roundRect">
          <a:avLst/>
        </a:prstGeom>
        <a:solidFill>
          <a:srgbClr val="49BF6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Move</a:t>
          </a:r>
          <a:endParaRPr lang="en-US" sz="3000" kern="1200" dirty="0"/>
        </a:p>
      </dsp:txBody>
      <dsp:txXfrm>
        <a:off x="2946298" y="2559994"/>
        <a:ext cx="1686998" cy="16869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048D68-0F05-4C14-A6FD-78F8336E0928}">
      <dsp:nvSpPr>
        <dsp:cNvPr id="0" name=""/>
        <dsp:cNvSpPr/>
      </dsp:nvSpPr>
      <dsp:spPr>
        <a:xfrm>
          <a:off x="49626" y="0"/>
          <a:ext cx="5032604" cy="249743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0" kern="1200" dirty="0"/>
            <a:t>1</a:t>
          </a:r>
          <a:r>
            <a:rPr lang="en-US" sz="2000" i="0" u="none" kern="1200" dirty="0"/>
            <a:t>.</a:t>
          </a:r>
          <a:r>
            <a:rPr lang="en-US" sz="2400" i="0" u="none" kern="1200" dirty="0"/>
            <a:t> </a:t>
          </a:r>
          <a:r>
            <a:rPr lang="en-US" sz="2400" b="1" i="0" u="none" kern="1200" dirty="0">
              <a:solidFill>
                <a:schemeClr val="bg1"/>
              </a:solidFill>
            </a:rPr>
            <a:t>Find</a:t>
          </a:r>
          <a:r>
            <a:rPr lang="en-US" sz="2400" i="0" u="none" kern="1200" dirty="0">
              <a:solidFill>
                <a:schemeClr val="bg1"/>
              </a:solidFill>
            </a:rPr>
            <a:t> </a:t>
          </a:r>
          <a:r>
            <a:rPr lang="en-US" sz="2000" i="0" kern="1200" dirty="0"/>
            <a:t>symptoms, discomforts, feelings, anxieties, diseases, illnesses and imbalances that demand attention; wants, interests and desires; health professionals who can help in this process; models and rationales that can guide care; help groups, virtual communities and people related to the same problem or interest</a:t>
          </a:r>
          <a:r>
            <a:rPr lang="pt-BR" sz="2000" i="0" kern="1200" dirty="0"/>
            <a:t>;</a:t>
          </a:r>
          <a:endParaRPr lang="en-US" sz="2000" i="0" kern="1200" dirty="0"/>
        </a:p>
      </dsp:txBody>
      <dsp:txXfrm>
        <a:off x="122773" y="73147"/>
        <a:ext cx="4886310" cy="2351141"/>
      </dsp:txXfrm>
    </dsp:sp>
    <dsp:sp modelId="{588963C6-3BE6-42FE-87D3-94C9455284F8}">
      <dsp:nvSpPr>
        <dsp:cNvPr id="0" name=""/>
        <dsp:cNvSpPr/>
      </dsp:nvSpPr>
      <dsp:spPr>
        <a:xfrm rot="501">
          <a:off x="5367354" y="847409"/>
          <a:ext cx="686890" cy="8035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700" i="0" kern="1200"/>
        </a:p>
      </dsp:txBody>
      <dsp:txXfrm>
        <a:off x="5367354" y="1008100"/>
        <a:ext cx="480823" cy="482119"/>
      </dsp:txXfrm>
    </dsp:sp>
    <dsp:sp modelId="{E45774A7-B744-4FE5-9B08-D02CC1BC7DCC}">
      <dsp:nvSpPr>
        <dsp:cNvPr id="0" name=""/>
        <dsp:cNvSpPr/>
      </dsp:nvSpPr>
      <dsp:spPr>
        <a:xfrm>
          <a:off x="6378249" y="922"/>
          <a:ext cx="5032604" cy="2497435"/>
        </a:xfrm>
        <a:prstGeom prst="roundRect">
          <a:avLst>
            <a:gd name="adj" fmla="val 10000"/>
          </a:avLst>
        </a:prstGeom>
        <a:solidFill>
          <a:schemeClr val="accent5">
            <a:hueOff val="3375463"/>
            <a:satOff val="23238"/>
            <a:lumOff val="-93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0" kern="1200" dirty="0"/>
            <a:t>2. </a:t>
          </a:r>
          <a:r>
            <a:rPr lang="en-US" sz="2400" b="1" i="0" kern="1200" dirty="0">
              <a:solidFill>
                <a:schemeClr val="bg1"/>
              </a:solidFill>
            </a:rPr>
            <a:t>Embrace</a:t>
          </a:r>
          <a:r>
            <a:rPr lang="en-US" sz="2000" i="0" kern="1200" dirty="0"/>
            <a:t>, comprehend and understand such symptoms, changes, discomforts, diseases, insights and desires, without judgment or blame, in order to understand oneself and foster self-care. It includes universal ethics, </a:t>
          </a:r>
          <a:r>
            <a:rPr lang="en-US" sz="2000" i="0" kern="1200" dirty="0">
              <a:latin typeface="Calibri Light" panose="020F0302020204030204"/>
            </a:rPr>
            <a:t>gratitude</a:t>
          </a:r>
          <a:r>
            <a:rPr lang="en-US" sz="2000" i="0" kern="1200" dirty="0"/>
            <a:t>, compassion and forgiveness;</a:t>
          </a:r>
        </a:p>
      </dsp:txBody>
      <dsp:txXfrm>
        <a:off x="6451396" y="74069"/>
        <a:ext cx="4886310" cy="2351141"/>
      </dsp:txXfrm>
    </dsp:sp>
    <dsp:sp modelId="{4338D225-B5C0-4AEA-AD9E-3B85CC909ACD}">
      <dsp:nvSpPr>
        <dsp:cNvPr id="0" name=""/>
        <dsp:cNvSpPr/>
      </dsp:nvSpPr>
      <dsp:spPr>
        <a:xfrm rot="5400000">
          <a:off x="8551106" y="2725160"/>
          <a:ext cx="686890" cy="803531"/>
        </a:xfrm>
        <a:prstGeom prst="rightArrow">
          <a:avLst>
            <a:gd name="adj1" fmla="val 60000"/>
            <a:gd name="adj2" fmla="val 50000"/>
          </a:avLst>
        </a:prstGeom>
        <a:solidFill>
          <a:srgbClr val="52CAB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700" i="0" kern="1200" dirty="0"/>
        </a:p>
      </dsp:txBody>
      <dsp:txXfrm rot="-5400000">
        <a:off x="8653492" y="2783481"/>
        <a:ext cx="482119" cy="480823"/>
      </dsp:txXfrm>
    </dsp:sp>
    <dsp:sp modelId="{F203FE37-11BA-4212-BE04-FEB859ABCCA2}">
      <dsp:nvSpPr>
        <dsp:cNvPr id="0" name=""/>
        <dsp:cNvSpPr/>
      </dsp:nvSpPr>
      <dsp:spPr>
        <a:xfrm>
          <a:off x="6378249" y="3794376"/>
          <a:ext cx="5032604" cy="2497435"/>
        </a:xfrm>
        <a:prstGeom prst="roundRect">
          <a:avLst>
            <a:gd name="adj" fmla="val 10000"/>
          </a:avLst>
        </a:prstGeom>
        <a:solidFill>
          <a:schemeClr val="accent5">
            <a:hueOff val="6750926"/>
            <a:satOff val="46477"/>
            <a:lumOff val="-1869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0" kern="1200" dirty="0"/>
            <a:t>3. </a:t>
          </a:r>
          <a:r>
            <a:rPr lang="en-US" sz="2400" b="1" i="0" kern="1200" dirty="0"/>
            <a:t>Move</a:t>
          </a:r>
          <a:r>
            <a:rPr lang="en-US" sz="2000" i="0" kern="1200" dirty="0"/>
            <a:t>, rearrange and recycle to produce the change of symptoms, difficulties, discomforts </a:t>
          </a:r>
          <a:r>
            <a:rPr lang="en-US" sz="2000" i="0" kern="1200" dirty="0">
              <a:latin typeface="Calibri Light" panose="020F0302020204030204"/>
            </a:rPr>
            <a:t>or </a:t>
          </a:r>
          <a:r>
            <a:rPr lang="en-US" sz="2000" i="0" kern="1200" dirty="0"/>
            <a:t>illnesses. Change starts by choosing new goals and targets in relation to the five health perspectives: physical, energetic, emotional, mental and spiritual</a:t>
          </a:r>
          <a:r>
            <a:rPr lang="en-US" sz="2000" i="0" kern="1200" dirty="0">
              <a:latin typeface="Calibri Light" panose="020F0302020204030204"/>
            </a:rPr>
            <a:t>;</a:t>
          </a:r>
          <a:endParaRPr lang="en-US" sz="2000" i="0" kern="1200" dirty="0"/>
        </a:p>
      </dsp:txBody>
      <dsp:txXfrm>
        <a:off x="6451396" y="3867523"/>
        <a:ext cx="4886310" cy="2351141"/>
      </dsp:txXfrm>
    </dsp:sp>
    <dsp:sp modelId="{1B68AFCC-4F8C-4876-9533-4B4621C03176}">
      <dsp:nvSpPr>
        <dsp:cNvPr id="0" name=""/>
        <dsp:cNvSpPr/>
      </dsp:nvSpPr>
      <dsp:spPr>
        <a:xfrm rot="10800000">
          <a:off x="5406235" y="4641328"/>
          <a:ext cx="686890" cy="803531"/>
        </a:xfrm>
        <a:prstGeom prst="rightArrow">
          <a:avLst>
            <a:gd name="adj1" fmla="val 60000"/>
            <a:gd name="adj2" fmla="val 50000"/>
          </a:avLst>
        </a:prstGeom>
        <a:solidFill>
          <a:srgbClr val="49BF6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700" i="0" kern="1200"/>
        </a:p>
      </dsp:txBody>
      <dsp:txXfrm rot="10800000">
        <a:off x="5612302" y="4802034"/>
        <a:ext cx="480823" cy="482119"/>
      </dsp:txXfrm>
    </dsp:sp>
    <dsp:sp modelId="{60F85A0F-6765-400C-8518-DEACF04912C9}">
      <dsp:nvSpPr>
        <dsp:cNvPr id="0" name=""/>
        <dsp:cNvSpPr/>
      </dsp:nvSpPr>
      <dsp:spPr>
        <a:xfrm>
          <a:off x="49626" y="3794376"/>
          <a:ext cx="5032604" cy="2497435"/>
        </a:xfrm>
        <a:prstGeom prst="roundRect">
          <a:avLst>
            <a:gd name="adj" fmla="val 10000"/>
          </a:avLst>
        </a:prstGeom>
        <a:solidFill>
          <a:srgbClr val="55C3D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i="0" kern="1200" dirty="0"/>
            <a:t>4. </a:t>
          </a:r>
          <a:r>
            <a:rPr lang="pt-BR" sz="2400" b="1" i="0" kern="1200" dirty="0"/>
            <a:t>Again</a:t>
          </a:r>
          <a:r>
            <a:rPr lang="pt-BR" sz="2000" i="0" kern="1200" dirty="0">
              <a:latin typeface="Calibri Light" panose="020F0302020204030204"/>
            </a:rPr>
            <a:t> </a:t>
          </a:r>
          <a:endParaRPr lang="en-US" sz="2000" i="0" kern="1200" dirty="0"/>
        </a:p>
      </dsp:txBody>
      <dsp:txXfrm>
        <a:off x="122773" y="3867523"/>
        <a:ext cx="4886310" cy="23511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51B6D-EBA6-514F-B660-FB787CBDD094}" type="datetimeFigureOut">
              <a:rPr lang="en-US" smtClean="0"/>
              <a:t>10/3/22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C3B1C1-3855-9C4F-88D9-C460F7EB8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99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Colocar marcos de tempo no slide (anos/</a:t>
            </a:r>
            <a:r>
              <a:rPr lang="pt-BR" dirty="0" err="1"/>
              <a:t>sec</a:t>
            </a:r>
            <a:r>
              <a:rPr lang="pt-BR" dirty="0"/>
              <a:t>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843D5-AA51-3844-8B9C-BE660FE3B3DA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55019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Falar</a:t>
            </a:r>
            <a:r>
              <a:rPr lang="en-US" dirty="0"/>
              <a:t> das </a:t>
            </a:r>
            <a:r>
              <a:rPr lang="en-US" dirty="0" err="1"/>
              <a:t>apresentacoes</a:t>
            </a:r>
            <a:r>
              <a:rPr lang="en-US" dirty="0"/>
              <a:t>, </a:t>
            </a:r>
            <a:r>
              <a:rPr lang="en-US" dirty="0" err="1"/>
              <a:t>cursos</a:t>
            </a:r>
            <a:r>
              <a:rPr lang="en-US" dirty="0"/>
              <a:t>, </a:t>
            </a:r>
            <a:r>
              <a:rPr lang="en-US" dirty="0" err="1"/>
              <a:t>disciplinas</a:t>
            </a:r>
            <a:r>
              <a:rPr lang="en-US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3B1C1-3855-9C4F-88D9-C460F7EB86D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29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F31C7-B723-4FD9-BA0D-42514B1AB219}" type="datetimeFigureOut">
              <a:rPr lang="pt-BR" smtClean="0"/>
              <a:t>03/10/2022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84832-4B31-4204-8887-DDA0EBE141DA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F31C7-B723-4FD9-BA0D-42514B1AB219}" type="datetimeFigureOut">
              <a:rPr lang="pt-BR" smtClean="0"/>
              <a:t>03/10/2022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84832-4B31-4204-8887-DDA0EBE141DA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F31C7-B723-4FD9-BA0D-42514B1AB219}" type="datetimeFigureOut">
              <a:rPr lang="pt-BR" smtClean="0"/>
              <a:t>03/10/2022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84832-4B31-4204-8887-DDA0EBE141DA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F31C7-B723-4FD9-BA0D-42514B1AB219}" type="datetimeFigureOut">
              <a:rPr lang="pt-BR" smtClean="0"/>
              <a:t>03/10/2022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84832-4B31-4204-8887-DDA0EBE141DA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F31C7-B723-4FD9-BA0D-42514B1AB219}" type="datetimeFigureOut">
              <a:rPr lang="pt-BR" smtClean="0"/>
              <a:t>03/10/2022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84832-4B31-4204-8887-DDA0EBE141DA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F31C7-B723-4FD9-BA0D-42514B1AB219}" type="datetimeFigureOut">
              <a:rPr lang="pt-BR" smtClean="0"/>
              <a:t>03/10/2022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84832-4B31-4204-8887-DDA0EBE141DA}" type="slidenum">
              <a:rPr lang="pt-BR" smtClean="0"/>
              <a:t>‹#›</a:t>
            </a:fld>
            <a:endParaRPr lang="pt-B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F31C7-B723-4FD9-BA0D-42514B1AB219}" type="datetimeFigureOut">
              <a:rPr lang="pt-BR" smtClean="0"/>
              <a:t>03/10/2022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84832-4B31-4204-8887-DDA0EBE141DA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F31C7-B723-4FD9-BA0D-42514B1AB219}" type="datetimeFigureOut">
              <a:rPr lang="pt-BR" smtClean="0"/>
              <a:t>03/10/2022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84832-4B31-4204-8887-DDA0EBE141DA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F31C7-B723-4FD9-BA0D-42514B1AB219}" type="datetimeFigureOut">
              <a:rPr lang="pt-BR" smtClean="0"/>
              <a:t>03/10/2022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84832-4B31-4204-8887-DDA0EBE141DA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F31C7-B723-4FD9-BA0D-42514B1AB219}" type="datetimeFigureOut">
              <a:rPr lang="pt-BR" smtClean="0"/>
              <a:t>03/10/2022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F84832-4B31-4204-8887-DDA0EBE141DA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F31C7-B723-4FD9-BA0D-42514B1AB219}" type="datetimeFigureOut">
              <a:rPr lang="pt-BR" smtClean="0"/>
              <a:t>03/10/2022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84832-4B31-4204-8887-DDA0EBE141DA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CDF31C7-B723-4FD9-BA0D-42514B1AB219}" type="datetimeFigureOut">
              <a:rPr lang="pt-BR" smtClean="0"/>
              <a:t>03/10/2022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E8F84832-4B31-4204-8887-DDA0EBE141DA}" type="slidenum">
              <a:rPr lang="pt-BR" smtClean="0"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7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4.png"/><Relationship Id="rId7" Type="http://schemas.openxmlformats.org/officeDocument/2006/relationships/diagramData" Target="../diagrams/data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microsoft.com/office/2007/relationships/diagramDrawing" Target="../diagrams/drawing1.xml"/><Relationship Id="rId5" Type="http://schemas.openxmlformats.org/officeDocument/2006/relationships/hyperlink" Target="https://doi.org/10.1590/S0080-62342009000300028" TargetMode="External"/><Relationship Id="rId10" Type="http://schemas.openxmlformats.org/officeDocument/2006/relationships/diagramColors" Target="../diagrams/colors1.xml"/><Relationship Id="rId4" Type="http://schemas.openxmlformats.org/officeDocument/2006/relationships/image" Target="../media/image8.jpeg"/><Relationship Id="rId9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8.jpeg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spaço Reservado para Conteúdo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182" b="20341"/>
          <a:stretch/>
        </p:blipFill>
        <p:spPr>
          <a:xfrm>
            <a:off x="0" y="0"/>
            <a:ext cx="12192000" cy="6885709"/>
          </a:xfrm>
          <a:prstGeom prst="rect">
            <a:avLst/>
          </a:prstGeom>
          <a:effectLst>
            <a:glow>
              <a:schemeClr val="bg1"/>
            </a:glow>
            <a:outerShdw blurRad="50800" dist="50800" dir="5400000" algn="ctr" rotWithShape="0">
              <a:schemeClr val="accent4">
                <a:lumMod val="75000"/>
                <a:alpha val="5000"/>
              </a:schemeClr>
            </a:outerShdw>
          </a:effectLst>
          <a:scene3d>
            <a:camera prst="perspectiveFront" fov="3000000"/>
            <a:lightRig rig="sunrise" dir="t">
              <a:rot lat="0" lon="0" rev="4200000"/>
            </a:lightRig>
          </a:scene3d>
          <a:sp3d extrusionH="76200" contourW="12700" prstMaterial="softEdge">
            <a:extrusionClr>
              <a:schemeClr val="accent4">
                <a:lumMod val="40000"/>
                <a:lumOff val="60000"/>
              </a:schemeClr>
            </a:extrusionClr>
            <a:contourClr>
              <a:schemeClr val="accent4">
                <a:lumMod val="75000"/>
              </a:schemeClr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7" name="CaixaDeTexto 6"/>
          <p:cNvSpPr txBox="1"/>
          <p:nvPr/>
        </p:nvSpPr>
        <p:spPr>
          <a:xfrm>
            <a:off x="2524259" y="3379490"/>
            <a:ext cx="71509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b="1" dirty="0">
                <a:solidFill>
                  <a:srgbClr val="FFC000"/>
                </a:solidFill>
                <a:latin typeface="Lemon/Milk" panose="020B0603050302020204" pitchFamily="34" charset="0"/>
              </a:rPr>
              <a:t>Self-care: a Dynamic Approach </a:t>
            </a:r>
          </a:p>
          <a:p>
            <a:pPr algn="ctr"/>
            <a:r>
              <a:rPr lang="en-GB" sz="3500" b="1" dirty="0">
                <a:solidFill>
                  <a:srgbClr val="FFC000"/>
                </a:solidFill>
                <a:latin typeface="Lemon/Milk" panose="020B0603050302020204" pitchFamily="34" charset="0"/>
              </a:rPr>
              <a:t>to Integral Health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8548513" y="226939"/>
            <a:ext cx="32696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 err="1">
                <a:solidFill>
                  <a:srgbClr val="FFC000"/>
                </a:solidFill>
                <a:latin typeface="Zona Pro Bold" panose="02010803040002020004" pitchFamily="50" charset="0"/>
              </a:rPr>
              <a:t>June</a:t>
            </a:r>
            <a:r>
              <a:rPr lang="pt-BR" sz="4000" dirty="0">
                <a:solidFill>
                  <a:srgbClr val="FFC000"/>
                </a:solidFill>
                <a:latin typeface="Zona Pro Bold" panose="02010803040002020004" pitchFamily="50" charset="0"/>
              </a:rPr>
              <a:t> 26, 2022 </a:t>
            </a:r>
          </a:p>
          <a:p>
            <a:pPr algn="r"/>
            <a:r>
              <a:rPr lang="pt-BR" sz="2600" dirty="0">
                <a:solidFill>
                  <a:schemeClr val="bg1"/>
                </a:solidFill>
                <a:latin typeface="Zona Pro Bold" panose="02010803040002020004" pitchFamily="50" charset="0"/>
              </a:rPr>
              <a:t>2.30 – 4.00pm </a:t>
            </a:r>
          </a:p>
          <a:p>
            <a:pPr algn="r"/>
            <a:r>
              <a:rPr lang="pt-BR" sz="2600" dirty="0">
                <a:solidFill>
                  <a:schemeClr val="bg1"/>
                </a:solidFill>
                <a:latin typeface="Zona Pro Bold" panose="02010803040002020004" pitchFamily="50" charset="0"/>
              </a:rPr>
              <a:t>(BR, GMT-3)</a:t>
            </a:r>
          </a:p>
          <a:p>
            <a:pPr algn="r"/>
            <a:endParaRPr lang="pt-BR" sz="4000" dirty="0">
              <a:solidFill>
                <a:schemeClr val="bg1"/>
              </a:solidFill>
              <a:latin typeface="Zona Pro Bold" panose="02010803040002020004" pitchFamily="50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224067" y="6299344"/>
            <a:ext cx="8223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Lemon/Milk" panose="020B0603050302020204" pitchFamily="34" charset="0"/>
              </a:rPr>
              <a:t>Fernanda Cabral </a:t>
            </a:r>
            <a:r>
              <a:rPr lang="pt-BR" sz="2000" dirty="0" err="1">
                <a:solidFill>
                  <a:schemeClr val="bg1"/>
                </a:solidFill>
                <a:latin typeface="Lemon/Milk" panose="020B0603050302020204" pitchFamily="34" charset="0"/>
              </a:rPr>
              <a:t>Schveitzer</a:t>
            </a:r>
            <a:r>
              <a:rPr lang="pt-BR" sz="2000" dirty="0">
                <a:solidFill>
                  <a:schemeClr val="bg1"/>
                </a:solidFill>
                <a:latin typeface="Lemon/Milk" panose="020B0603050302020204" pitchFamily="34" charset="0"/>
              </a:rPr>
              <a:t> </a:t>
            </a:r>
            <a:r>
              <a:rPr lang="pt-BR" sz="2000" dirty="0" err="1">
                <a:solidFill>
                  <a:schemeClr val="bg1"/>
                </a:solidFill>
                <a:latin typeface="Lemon/Milk" panose="020B0603050302020204" pitchFamily="34" charset="0"/>
              </a:rPr>
              <a:t>and</a:t>
            </a:r>
            <a:r>
              <a:rPr lang="pt-BR" sz="2000" dirty="0">
                <a:solidFill>
                  <a:schemeClr val="bg1"/>
                </a:solidFill>
                <a:latin typeface="Lemon/Milk" panose="020B0603050302020204" pitchFamily="34" charset="0"/>
              </a:rPr>
              <a:t> Mariana Cabral </a:t>
            </a:r>
            <a:r>
              <a:rPr lang="pt-BR" sz="2000" dirty="0" err="1">
                <a:solidFill>
                  <a:schemeClr val="bg1"/>
                </a:solidFill>
                <a:latin typeface="Lemon/Milk" panose="020B0603050302020204" pitchFamily="34" charset="0"/>
              </a:rPr>
              <a:t>Schveitzer</a:t>
            </a:r>
            <a:endParaRPr lang="pt-BR" sz="2000" dirty="0">
              <a:solidFill>
                <a:schemeClr val="bg1"/>
              </a:solidFill>
              <a:latin typeface="Lemon/Milk" panose="020B0603050302020204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548" y="5586949"/>
            <a:ext cx="1200813" cy="101185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98" y="4978727"/>
            <a:ext cx="1817071" cy="162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Liliana\Bibliotecas\Pictures\Pictures\ISIC\UNIESCON logo whit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205" y="5605261"/>
            <a:ext cx="1404761" cy="114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5357611" y="4978727"/>
            <a:ext cx="3773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Fernanda Cabral </a:t>
            </a:r>
            <a:r>
              <a:rPr lang="pt-BR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Schveitzer</a:t>
            </a:r>
            <a:endParaRPr lang="pt-BR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Mariana Cabral  </a:t>
            </a:r>
            <a:r>
              <a:rPr lang="pt-BR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Schveitzer</a:t>
            </a:r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7449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2" b="20341"/>
          <a:stretch/>
        </p:blipFill>
        <p:spPr>
          <a:xfrm>
            <a:off x="0" y="0"/>
            <a:ext cx="12192000" cy="6885709"/>
          </a:xfrm>
          <a:prstGeom prst="rect">
            <a:avLst/>
          </a:prstGeom>
        </p:spPr>
      </p:pic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A5D5EB06-FC7A-5C44-8BCB-24A364F2E6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8209944"/>
              </p:ext>
            </p:extLst>
          </p:nvPr>
        </p:nvGraphicFramePr>
        <p:xfrm>
          <a:off x="311391" y="330487"/>
          <a:ext cx="11460480" cy="6292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6345381" y="1825625"/>
            <a:ext cx="50084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591" y="115744"/>
            <a:ext cx="983673" cy="828881"/>
          </a:xfrm>
          <a:prstGeom prst="rect">
            <a:avLst/>
          </a:prstGeom>
        </p:spPr>
      </p:pic>
      <p:pic>
        <p:nvPicPr>
          <p:cNvPr id="9" name="Picture 2" descr="C:\Users\Liliana\Bibliotecas\Pictures\Pictures\ISIC\TheBridgeWRITERS-log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5" y="5428206"/>
            <a:ext cx="1334316" cy="118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711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648B4-FBC2-DA41-AF9D-E4E77C394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41F01-06C7-B846-A1E7-26A62FD42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able&#10;&#10;Description automatically generated">
            <a:extLst>
              <a:ext uri="{FF2B5EF4-FFF2-40B4-BE49-F238E27FC236}">
                <a16:creationId xmlns:a16="http://schemas.microsoft.com/office/drawing/2014/main" id="{7CE28E69-1A53-594F-8A5A-1553731157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6" b="1769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2715" y="4495528"/>
            <a:ext cx="2889285" cy="23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21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2" b="20341"/>
          <a:stretch/>
        </p:blipFill>
        <p:spPr>
          <a:xfrm>
            <a:off x="0" y="0"/>
            <a:ext cx="12192000" cy="6885709"/>
          </a:xfrm>
          <a:prstGeom prst="rect">
            <a:avLst/>
          </a:prstGeom>
        </p:spPr>
      </p:pic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6345381" y="1825625"/>
            <a:ext cx="50084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591" y="115744"/>
            <a:ext cx="983673" cy="828881"/>
          </a:xfrm>
          <a:prstGeom prst="rect">
            <a:avLst/>
          </a:prstGeom>
        </p:spPr>
      </p:pic>
      <p:pic>
        <p:nvPicPr>
          <p:cNvPr id="9" name="Picture 2" descr="C:\Users\Liliana\Bibliotecas\Pictures\Pictures\ISIC\TheBridgeWRITERS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948" y="5582134"/>
            <a:ext cx="1334316" cy="118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able, calendar&#10;&#10;Description automatically generated">
            <a:extLst>
              <a:ext uri="{FF2B5EF4-FFF2-40B4-BE49-F238E27FC236}">
                <a16:creationId xmlns:a16="http://schemas.microsoft.com/office/drawing/2014/main" id="{C7CBD3B6-9B74-7047-B027-A1B25B873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944" y="21860"/>
            <a:ext cx="9983779" cy="686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17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2" b="20341"/>
          <a:stretch/>
        </p:blipFill>
        <p:spPr>
          <a:xfrm>
            <a:off x="0" y="0"/>
            <a:ext cx="12192000" cy="6885709"/>
          </a:xfrm>
          <a:prstGeom prst="rect">
            <a:avLst/>
          </a:prstGeom>
        </p:spPr>
      </p:pic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6345381" y="1825625"/>
            <a:ext cx="50084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591" y="115744"/>
            <a:ext cx="983673" cy="828881"/>
          </a:xfrm>
          <a:prstGeom prst="rect">
            <a:avLst/>
          </a:prstGeom>
        </p:spPr>
      </p:pic>
      <p:pic>
        <p:nvPicPr>
          <p:cNvPr id="9" name="Picture 2" descr="C:\Users\Liliana\Bibliotecas\Pictures\Pictures\ISIC\TheBridgeWRITERS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5" y="5428206"/>
            <a:ext cx="1334316" cy="118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54822476-27B2-8F4D-92A5-0994AE12A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5" descr="A picture containing text, person, people, group&#10;&#10;Description automatically generated">
            <a:extLst>
              <a:ext uri="{FF2B5EF4-FFF2-40B4-BE49-F238E27FC236}">
                <a16:creationId xmlns:a16="http://schemas.microsoft.com/office/drawing/2014/main" id="{402FFDF9-2C52-9947-81D8-54343273F5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049" r="-1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FD3EBF43-E93E-9341-BDFA-D5F5B693A7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78" r="2" b="2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11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21D41B9-A4AA-5D4A-883E-6BE9058A4A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082" r="26298" b="-2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39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2" b="20341"/>
          <a:stretch/>
        </p:blipFill>
        <p:spPr>
          <a:xfrm>
            <a:off x="0" y="0"/>
            <a:ext cx="12192000" cy="68857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Zona Pro Bold" panose="02010803040002020004" pitchFamily="50" charset="0"/>
              </a:rPr>
              <a:t>Thank you</a:t>
            </a: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6345381" y="1825625"/>
            <a:ext cx="50084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295802" y="4932333"/>
            <a:ext cx="58090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Lemon/Milk" panose="020B0603050302020204" pitchFamily="34" charset="0"/>
              </a:rPr>
              <a:t>Self-care: a Dynamic Approach to Integral Health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097280" y="6111938"/>
            <a:ext cx="6766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Lemon/Milk" panose="020B0603050302020204" pitchFamily="34" charset="0"/>
              </a:rPr>
              <a:t>Fernanda Cabral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  <a:latin typeface="Lemon/Milk" panose="020B0603050302020204" pitchFamily="34" charset="0"/>
              </a:rPr>
              <a:t>Schveitzer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Lemon/Milk" panose="020B0603050302020204" pitchFamily="34" charset="0"/>
              </a:rPr>
              <a:t>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  <a:latin typeface="Lemon/Milk" panose="020B0603050302020204" pitchFamily="34" charset="0"/>
              </a:rPr>
              <a:t>and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Lemon/Milk" panose="020B0603050302020204" pitchFamily="34" charset="0"/>
              </a:rPr>
              <a:t> Mariana Cabral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  <a:latin typeface="Lemon/Milk" panose="020B0603050302020204" pitchFamily="34" charset="0"/>
              </a:rPr>
              <a:t>Schveitzer</a:t>
            </a:r>
            <a:endParaRPr lang="pt-BR" dirty="0">
              <a:solidFill>
                <a:schemeClr val="bg1">
                  <a:lumMod val="50000"/>
                </a:schemeClr>
              </a:solidFill>
              <a:latin typeface="Lemon/Milk" panose="020B0603050302020204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392" y="5490272"/>
            <a:ext cx="1200813" cy="1011852"/>
          </a:xfrm>
          <a:prstGeom prst="rect">
            <a:avLst/>
          </a:prstGeom>
        </p:spPr>
      </p:pic>
      <p:pic>
        <p:nvPicPr>
          <p:cNvPr id="16" name="Picture 2" descr="C:\Users\Liliana\Bibliotecas\Pictures\Pictures\ISIC\TheBridgeWRITERS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076" y="5517109"/>
            <a:ext cx="1334316" cy="118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4250" y="5539636"/>
            <a:ext cx="1355692" cy="1167130"/>
          </a:xfrm>
          <a:prstGeom prst="rect">
            <a:avLst/>
          </a:prstGeom>
        </p:spPr>
      </p:pic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2EAE1E8E-E9D9-D84F-9935-51DCAC6855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8748" y="2591044"/>
            <a:ext cx="2217319" cy="22173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45AF75-5535-634E-B45D-B288E52DA69E}"/>
              </a:ext>
            </a:extLst>
          </p:cNvPr>
          <p:cNvSpPr txBox="1"/>
          <p:nvPr/>
        </p:nvSpPr>
        <p:spPr>
          <a:xfrm>
            <a:off x="8374581" y="1930821"/>
            <a:ext cx="3205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www.autocuidado.org/english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A05F2F-D9AC-DF46-8FC8-AC877ADB2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02" y="1529131"/>
            <a:ext cx="3706411" cy="331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89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2" b="20341"/>
          <a:stretch/>
        </p:blipFill>
        <p:spPr>
          <a:xfrm>
            <a:off x="0" y="0"/>
            <a:ext cx="12192000" cy="6885709"/>
          </a:xfrm>
          <a:prstGeom prst="rect">
            <a:avLst/>
          </a:prstGeom>
        </p:spPr>
      </p:pic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6345381" y="1825625"/>
            <a:ext cx="50084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6345381" y="1825625"/>
            <a:ext cx="50084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Coluna 02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591" y="115744"/>
            <a:ext cx="983673" cy="828881"/>
          </a:xfrm>
          <a:prstGeom prst="rect">
            <a:avLst/>
          </a:prstGeom>
        </p:spPr>
      </p:pic>
      <p:pic>
        <p:nvPicPr>
          <p:cNvPr id="9" name="Picture 2" descr="C:\Users\Liliana\Bibliotecas\Pictures\Pictures\ISIC\TheBridgeWRITERS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948" y="5582134"/>
            <a:ext cx="1334316" cy="118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D034E934-FDD9-F741-9E6B-BC34D12B60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845" b="3901"/>
          <a:stretch/>
        </p:blipFill>
        <p:spPr>
          <a:xfrm>
            <a:off x="2454614" y="1767587"/>
            <a:ext cx="7734016" cy="43495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8FA70E-8A8B-9442-BF1E-7570872B1A8C}"/>
              </a:ext>
            </a:extLst>
          </p:cNvPr>
          <p:cNvSpPr txBox="1"/>
          <p:nvPr/>
        </p:nvSpPr>
        <p:spPr>
          <a:xfrm rot="21232503">
            <a:off x="3531172" y="2384291"/>
            <a:ext cx="1673548" cy="626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100" b="1" dirty="0">
                <a:latin typeface="American Typewriter" panose="02090604020004020304" pitchFamily="18" charset="77"/>
                <a:ea typeface="+mj-ea"/>
                <a:cs typeface="+mj-cs"/>
              </a:rPr>
              <a:t>SELF-CARE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100" dirty="0">
                <a:latin typeface="American Typewriter" panose="02090604020004020304" pitchFamily="18" charset="77"/>
                <a:ea typeface="+mj-ea"/>
                <a:cs typeface="+mj-cs"/>
              </a:rPr>
              <a:t>A dynamic approach to integral health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A2F551-1D87-A049-AEC8-88A7EE240B3C}"/>
              </a:ext>
            </a:extLst>
          </p:cNvPr>
          <p:cNvSpPr txBox="1"/>
          <p:nvPr/>
        </p:nvSpPr>
        <p:spPr>
          <a:xfrm rot="561363">
            <a:off x="5638494" y="2368530"/>
            <a:ext cx="1673548" cy="626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100" b="1" dirty="0">
                <a:latin typeface="American Typewriter" panose="02090604020004020304" pitchFamily="18" charset="77"/>
                <a:ea typeface="+mj-ea"/>
                <a:cs typeface="+mj-cs"/>
              </a:rPr>
              <a:t>SELF-CARE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100" dirty="0">
                <a:latin typeface="American Typewriter" panose="02090604020004020304" pitchFamily="18" charset="77"/>
                <a:ea typeface="+mj-ea"/>
                <a:cs typeface="+mj-cs"/>
              </a:rPr>
              <a:t>A dynamic approach to integral health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697522-8152-2D4F-BB80-35A719C0D122}"/>
              </a:ext>
            </a:extLst>
          </p:cNvPr>
          <p:cNvSpPr txBox="1"/>
          <p:nvPr/>
        </p:nvSpPr>
        <p:spPr>
          <a:xfrm>
            <a:off x="7401250" y="2296797"/>
            <a:ext cx="1753108" cy="626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100" b="1" dirty="0">
                <a:latin typeface="American Typewriter" panose="02090604020004020304" pitchFamily="18" charset="77"/>
                <a:ea typeface="+mj-ea"/>
                <a:cs typeface="+mj-cs"/>
              </a:rPr>
              <a:t>SELF-CARE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100" dirty="0">
                <a:latin typeface="American Typewriter" panose="02090604020004020304" pitchFamily="18" charset="77"/>
                <a:ea typeface="+mj-ea"/>
                <a:cs typeface="+mj-cs"/>
              </a:rPr>
              <a:t>A dynamic approach to integral health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CBD74C-B9DD-D644-B1B4-189C6BBD1F79}"/>
              </a:ext>
            </a:extLst>
          </p:cNvPr>
          <p:cNvCxnSpPr>
            <a:cxnSpLocks/>
          </p:cNvCxnSpPr>
          <p:nvPr/>
        </p:nvCxnSpPr>
        <p:spPr>
          <a:xfrm flipH="1">
            <a:off x="7431862" y="2484312"/>
            <a:ext cx="108152" cy="672986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Título 1">
            <a:extLst>
              <a:ext uri="{FF2B5EF4-FFF2-40B4-BE49-F238E27FC236}">
                <a16:creationId xmlns:a16="http://schemas.microsoft.com/office/drawing/2014/main" id="{FF88F4D6-0D33-D742-B33B-F80195555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</p:spPr>
        <p:txBody>
          <a:bodyPr/>
          <a:lstStyle/>
          <a:p>
            <a:r>
              <a:rPr lang="en-GB" dirty="0" err="1"/>
              <a:t>SeLF-CARE</a:t>
            </a:r>
            <a:r>
              <a:rPr lang="en-GB" dirty="0"/>
              <a:t>: A dynamic approach to integral health</a:t>
            </a:r>
          </a:p>
        </p:txBody>
      </p:sp>
    </p:spTree>
    <p:extLst>
      <p:ext uri="{BB962C8B-B14F-4D97-AF65-F5344CB8AC3E}">
        <p14:creationId xmlns:p14="http://schemas.microsoft.com/office/powerpoint/2010/main" val="1928364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2" b="20341"/>
          <a:stretch/>
        </p:blipFill>
        <p:spPr>
          <a:xfrm>
            <a:off x="0" y="0"/>
            <a:ext cx="12192000" cy="68857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 YOUR OPINION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5008418" cy="4351338"/>
          </a:xfrm>
        </p:spPr>
        <p:txBody>
          <a:bodyPr>
            <a:normAutofit/>
          </a:bodyPr>
          <a:lstStyle/>
          <a:p>
            <a:r>
              <a:rPr lang="en-GB" sz="4800" dirty="0"/>
              <a:t>What is health?</a:t>
            </a:r>
          </a:p>
          <a:p>
            <a:r>
              <a:rPr lang="en-GB" sz="4800" dirty="0"/>
              <a:t>What is care?</a:t>
            </a:r>
          </a:p>
          <a:p>
            <a:endParaRPr lang="pt-BR" sz="2800" dirty="0"/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6345381" y="1825625"/>
            <a:ext cx="50084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591" y="115744"/>
            <a:ext cx="983673" cy="828881"/>
          </a:xfrm>
          <a:prstGeom prst="rect">
            <a:avLst/>
          </a:prstGeom>
        </p:spPr>
      </p:pic>
      <p:pic>
        <p:nvPicPr>
          <p:cNvPr id="9" name="Picture 2" descr="C:\Users\Liliana\Bibliotecas\Pictures\Pictures\ISIC\TheBridgeWRITERS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948" y="5582134"/>
            <a:ext cx="1334316" cy="118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accessory, porcelain&#10;&#10;Description automatically generated">
            <a:extLst>
              <a:ext uri="{FF2B5EF4-FFF2-40B4-BE49-F238E27FC236}">
                <a16:creationId xmlns:a16="http://schemas.microsoft.com/office/drawing/2014/main" id="{66EE13E2-D6C1-3044-88F7-AC3FA860C7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27" r="2815"/>
          <a:stretch/>
        </p:blipFill>
        <p:spPr>
          <a:xfrm>
            <a:off x="6116521" y="1909404"/>
            <a:ext cx="4169664" cy="398130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93183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Espaço Reservado para Conteúdo 3">
            <a:extLst>
              <a:ext uri="{FF2B5EF4-FFF2-40B4-BE49-F238E27FC236}">
                <a16:creationId xmlns:a16="http://schemas.microsoft.com/office/drawing/2014/main" id="{3B4ABEA5-FE29-EF4D-92ED-AB042768F9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2" b="20341"/>
          <a:stretch/>
        </p:blipFill>
        <p:spPr>
          <a:xfrm>
            <a:off x="0" y="0"/>
            <a:ext cx="12192000" cy="688570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6553AF3-9EF0-FD4B-9134-A481D0A34383}"/>
              </a:ext>
            </a:extLst>
          </p:cNvPr>
          <p:cNvSpPr txBox="1">
            <a:spLocks noChangeArrowheads="1"/>
          </p:cNvSpPr>
          <p:nvPr/>
        </p:nvSpPr>
        <p:spPr bwMode="auto">
          <a:xfrm rot="18620261">
            <a:off x="1834336" y="3125824"/>
            <a:ext cx="1924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215968"/>
              </a:buClr>
              <a:buFont typeface="Wingdings" pitchFamily="2" charset="2"/>
              <a:buChar char="§"/>
              <a:defRPr sz="3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pt-BR" sz="1400" i="1" dirty="0">
                <a:solidFill>
                  <a:srgbClr val="000000"/>
                </a:solidFill>
                <a:cs typeface="Arial" panose="020B0604020202020204" pitchFamily="34" charset="0"/>
              </a:rPr>
              <a:t>Magical thinking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pt-BR" sz="1400" i="1" dirty="0">
                <a:solidFill>
                  <a:srgbClr val="000000"/>
                </a:solidFill>
                <a:cs typeface="Arial" panose="020B0604020202020204" pitchFamily="34" charset="0"/>
              </a:rPr>
              <a:t>Hippocrates</a:t>
            </a:r>
          </a:p>
        </p:txBody>
      </p:sp>
      <p:sp>
        <p:nvSpPr>
          <p:cNvPr id="7" name="CaixaDeTexto 12">
            <a:extLst>
              <a:ext uri="{FF2B5EF4-FFF2-40B4-BE49-F238E27FC236}">
                <a16:creationId xmlns:a16="http://schemas.microsoft.com/office/drawing/2014/main" id="{8F561AC0-44FB-4D46-B425-D293D67F7C4A}"/>
              </a:ext>
            </a:extLst>
          </p:cNvPr>
          <p:cNvSpPr txBox="1">
            <a:spLocks noChangeArrowheads="1"/>
          </p:cNvSpPr>
          <p:nvPr/>
        </p:nvSpPr>
        <p:spPr bwMode="auto">
          <a:xfrm rot="18620261">
            <a:off x="3430363" y="2751787"/>
            <a:ext cx="15069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215968"/>
              </a:buClr>
              <a:buFont typeface="Wingdings" pitchFamily="2" charset="2"/>
              <a:buChar char="§"/>
              <a:defRPr sz="3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t-BR" altLang="pt-BR" sz="1400" i="1" dirty="0">
                <a:solidFill>
                  <a:srgbClr val="000000"/>
                </a:solidFill>
                <a:cs typeface="Arial" panose="020B0604020202020204" pitchFamily="34" charset="0"/>
              </a:rPr>
              <a:t>Miasmas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t-BR" altLang="pt-BR" sz="1400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pt-BR" altLang="pt-BR" sz="1400" i="1" dirty="0" err="1">
                <a:solidFill>
                  <a:srgbClr val="000000"/>
                </a:solidFill>
                <a:cs typeface="Arial" panose="020B0604020202020204" pitchFamily="34" charset="0"/>
              </a:rPr>
              <a:t>Religion</a:t>
            </a:r>
            <a:r>
              <a:rPr lang="pt-BR" altLang="pt-BR" sz="1400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CaixaDeTexto 13">
            <a:extLst>
              <a:ext uri="{FF2B5EF4-FFF2-40B4-BE49-F238E27FC236}">
                <a16:creationId xmlns:a16="http://schemas.microsoft.com/office/drawing/2014/main" id="{5023FC3F-7421-1047-8FFB-0998A6BD5DED}"/>
              </a:ext>
            </a:extLst>
          </p:cNvPr>
          <p:cNvSpPr txBox="1">
            <a:spLocks noChangeArrowheads="1"/>
          </p:cNvSpPr>
          <p:nvPr/>
        </p:nvSpPr>
        <p:spPr bwMode="auto">
          <a:xfrm rot="18620261">
            <a:off x="4282494" y="3140626"/>
            <a:ext cx="2108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215968"/>
              </a:buClr>
              <a:buFont typeface="Wingdings" pitchFamily="2" charset="2"/>
              <a:buChar char="§"/>
              <a:defRPr sz="3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t-BR" altLang="pt-BR" sz="1400" i="1" dirty="0" err="1">
                <a:solidFill>
                  <a:srgbClr val="000000"/>
                </a:solidFill>
                <a:cs typeface="Arial" panose="020B0604020202020204" pitchFamily="34" charset="0"/>
              </a:rPr>
              <a:t>Renascence</a:t>
            </a:r>
            <a:endParaRPr lang="pt-BR" altLang="pt-BR" sz="1400" i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t-BR" altLang="pt-BR" sz="1400" i="1" dirty="0" err="1">
                <a:solidFill>
                  <a:srgbClr val="000000"/>
                </a:solidFill>
                <a:cs typeface="Arial" panose="020B0604020202020204" pitchFamily="34" charset="0"/>
              </a:rPr>
              <a:t>Cartesian</a:t>
            </a:r>
            <a:r>
              <a:rPr lang="pt-BR" altLang="pt-BR" sz="1400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pt-BR" altLang="pt-BR" sz="1400" i="1" dirty="0" err="1">
                <a:solidFill>
                  <a:srgbClr val="000000"/>
                </a:solidFill>
                <a:cs typeface="Arial" panose="020B0604020202020204" pitchFamily="34" charset="0"/>
              </a:rPr>
              <a:t>influence</a:t>
            </a:r>
            <a:endParaRPr lang="pt-BR" altLang="pt-BR" sz="1400" i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CaixaDeTexto 14">
            <a:extLst>
              <a:ext uri="{FF2B5EF4-FFF2-40B4-BE49-F238E27FC236}">
                <a16:creationId xmlns:a16="http://schemas.microsoft.com/office/drawing/2014/main" id="{79B8716D-A8AA-AA45-9E20-369525CC905F}"/>
              </a:ext>
            </a:extLst>
          </p:cNvPr>
          <p:cNvSpPr txBox="1">
            <a:spLocks noChangeArrowheads="1"/>
          </p:cNvSpPr>
          <p:nvPr/>
        </p:nvSpPr>
        <p:spPr bwMode="auto">
          <a:xfrm rot="18620261">
            <a:off x="6090131" y="3129858"/>
            <a:ext cx="21367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215968"/>
              </a:buClr>
              <a:buFont typeface="Wingdings" pitchFamily="2" charset="2"/>
              <a:buChar char="§"/>
              <a:defRPr sz="3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t-BR" altLang="pt-BR" sz="1400" i="1" dirty="0">
                <a:solidFill>
                  <a:srgbClr val="000000"/>
                </a:solidFill>
                <a:cs typeface="Arial" panose="020B0604020202020204" pitchFamily="34" charset="0"/>
              </a:rPr>
              <a:t>Single-cause </a:t>
            </a:r>
            <a:r>
              <a:rPr lang="pt-BR" altLang="pt-BR" sz="1400" i="1" dirty="0" err="1">
                <a:solidFill>
                  <a:srgbClr val="000000"/>
                </a:solidFill>
                <a:cs typeface="Arial" panose="020B0604020202020204" pitchFamily="34" charset="0"/>
              </a:rPr>
              <a:t>models</a:t>
            </a:r>
            <a:endParaRPr lang="pt-BR" altLang="pt-BR" sz="1400" i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t-BR" altLang="pt-BR" sz="1400" i="1" dirty="0" err="1">
                <a:solidFill>
                  <a:srgbClr val="000000"/>
                </a:solidFill>
                <a:cs typeface="Arial" panose="020B0604020202020204" pitchFamily="34" charset="0"/>
              </a:rPr>
              <a:t>Infectious</a:t>
            </a:r>
            <a:r>
              <a:rPr lang="pt-BR" altLang="pt-BR" sz="1400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pt-BR" altLang="pt-BR" sz="1400" i="1" dirty="0" err="1">
                <a:solidFill>
                  <a:srgbClr val="000000"/>
                </a:solidFill>
                <a:cs typeface="Arial" panose="020B0604020202020204" pitchFamily="34" charset="0"/>
              </a:rPr>
              <a:t>diseases</a:t>
            </a:r>
            <a:endParaRPr lang="pt-BR" altLang="pt-BR" sz="1400" i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1" name="Conector reto 2">
            <a:extLst>
              <a:ext uri="{FF2B5EF4-FFF2-40B4-BE49-F238E27FC236}">
                <a16:creationId xmlns:a16="http://schemas.microsoft.com/office/drawing/2014/main" id="{EEE7A711-3750-9B44-A991-CA4466F37AB3}"/>
              </a:ext>
            </a:extLst>
          </p:cNvPr>
          <p:cNvCxnSpPr>
            <a:cxnSpLocks/>
          </p:cNvCxnSpPr>
          <p:nvPr/>
        </p:nvCxnSpPr>
        <p:spPr>
          <a:xfrm flipV="1">
            <a:off x="627777" y="2773399"/>
            <a:ext cx="11090458" cy="19400"/>
          </a:xfrm>
          <a:prstGeom prst="line">
            <a:avLst/>
          </a:prstGeom>
          <a:ln w="635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ipse 4">
            <a:extLst>
              <a:ext uri="{FF2B5EF4-FFF2-40B4-BE49-F238E27FC236}">
                <a16:creationId xmlns:a16="http://schemas.microsoft.com/office/drawing/2014/main" id="{B9C32ED7-B7BA-5F47-B47F-752ACC55EFAC}"/>
              </a:ext>
            </a:extLst>
          </p:cNvPr>
          <p:cNvSpPr/>
          <p:nvPr/>
        </p:nvSpPr>
        <p:spPr>
          <a:xfrm>
            <a:off x="3186886" y="2701962"/>
            <a:ext cx="144462" cy="14287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Elipse 7">
            <a:extLst>
              <a:ext uri="{FF2B5EF4-FFF2-40B4-BE49-F238E27FC236}">
                <a16:creationId xmlns:a16="http://schemas.microsoft.com/office/drawing/2014/main" id="{29416E60-17E4-9348-AAA0-EA354AD3B595}"/>
              </a:ext>
            </a:extLst>
          </p:cNvPr>
          <p:cNvSpPr/>
          <p:nvPr/>
        </p:nvSpPr>
        <p:spPr>
          <a:xfrm>
            <a:off x="4187012" y="2701962"/>
            <a:ext cx="142875" cy="14287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4" name="Elipse 8">
            <a:extLst>
              <a:ext uri="{FF2B5EF4-FFF2-40B4-BE49-F238E27FC236}">
                <a16:creationId xmlns:a16="http://schemas.microsoft.com/office/drawing/2014/main" id="{6AF4AD35-B1B6-C349-911E-96EA19A8FF1A}"/>
              </a:ext>
            </a:extLst>
          </p:cNvPr>
          <p:cNvSpPr/>
          <p:nvPr/>
        </p:nvSpPr>
        <p:spPr>
          <a:xfrm>
            <a:off x="5410974" y="2701962"/>
            <a:ext cx="142875" cy="14287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5" name="Elipse 9">
            <a:extLst>
              <a:ext uri="{FF2B5EF4-FFF2-40B4-BE49-F238E27FC236}">
                <a16:creationId xmlns:a16="http://schemas.microsoft.com/office/drawing/2014/main" id="{E74387CA-E38B-CD41-AE12-812F140FFA7F}"/>
              </a:ext>
            </a:extLst>
          </p:cNvPr>
          <p:cNvSpPr/>
          <p:nvPr/>
        </p:nvSpPr>
        <p:spPr>
          <a:xfrm>
            <a:off x="7269937" y="2701962"/>
            <a:ext cx="142875" cy="14287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7" name="CaixaDeTexto 15">
            <a:extLst>
              <a:ext uri="{FF2B5EF4-FFF2-40B4-BE49-F238E27FC236}">
                <a16:creationId xmlns:a16="http://schemas.microsoft.com/office/drawing/2014/main" id="{7F44E718-A4CA-CB44-9A7A-6E03CDED573E}"/>
              </a:ext>
            </a:extLst>
          </p:cNvPr>
          <p:cNvSpPr txBox="1">
            <a:spLocks noChangeArrowheads="1"/>
          </p:cNvSpPr>
          <p:nvPr/>
        </p:nvSpPr>
        <p:spPr bwMode="auto">
          <a:xfrm rot="18620261">
            <a:off x="7689036" y="3225598"/>
            <a:ext cx="213518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215968"/>
              </a:buClr>
              <a:buFont typeface="Wingdings" pitchFamily="2" charset="2"/>
              <a:buChar char="§"/>
              <a:defRPr sz="3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t-BR" altLang="pt-BR" sz="1400" i="1" dirty="0" err="1">
                <a:solidFill>
                  <a:srgbClr val="000000"/>
                </a:solidFill>
                <a:cs typeface="Arial" panose="020B0604020202020204" pitchFamily="34" charset="0"/>
              </a:rPr>
              <a:t>Multi-cause</a:t>
            </a:r>
            <a:r>
              <a:rPr lang="pt-BR" altLang="pt-BR" sz="1400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pt-BR" altLang="pt-BR" sz="1400" i="1" dirty="0" err="1">
                <a:solidFill>
                  <a:srgbClr val="000000"/>
                </a:solidFill>
                <a:cs typeface="Arial" panose="020B0604020202020204" pitchFamily="34" charset="0"/>
              </a:rPr>
              <a:t>models</a:t>
            </a:r>
            <a:endParaRPr lang="pt-BR" altLang="pt-BR" sz="1400" i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t-BR" altLang="pt-BR" sz="1400" i="1" dirty="0" err="1">
                <a:solidFill>
                  <a:srgbClr val="000000"/>
                </a:solidFill>
                <a:cs typeface="Arial" panose="020B0604020202020204" pitchFamily="34" charset="0"/>
              </a:rPr>
              <a:t>Epidemiological</a:t>
            </a:r>
            <a:r>
              <a:rPr lang="pt-BR" altLang="pt-BR" sz="1400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pt-BR" altLang="pt-BR" sz="1400" i="1" dirty="0" err="1">
                <a:solidFill>
                  <a:srgbClr val="000000"/>
                </a:solidFill>
                <a:cs typeface="Arial" panose="020B0604020202020204" pitchFamily="34" charset="0"/>
              </a:rPr>
              <a:t>transition</a:t>
            </a:r>
            <a:endParaRPr lang="pt-BR" altLang="pt-BR" sz="1400" i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t-BR" altLang="pt-BR" sz="1400" i="1" dirty="0" err="1">
                <a:solidFill>
                  <a:srgbClr val="000000"/>
                </a:solidFill>
                <a:cs typeface="Arial" panose="020B0604020202020204" pitchFamily="34" charset="0"/>
              </a:rPr>
              <a:t>Chronic</a:t>
            </a:r>
            <a:r>
              <a:rPr lang="pt-BR" altLang="pt-BR" sz="1400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pt-BR" altLang="pt-BR" sz="1400" i="1" dirty="0" err="1">
                <a:solidFill>
                  <a:srgbClr val="000000"/>
                </a:solidFill>
                <a:cs typeface="Arial" panose="020B0604020202020204" pitchFamily="34" charset="0"/>
              </a:rPr>
              <a:t>diseases</a:t>
            </a:r>
            <a:endParaRPr lang="pt-BR" altLang="pt-BR" sz="1400" i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9" name="CaixaDeTexto 5">
            <a:extLst>
              <a:ext uri="{FF2B5EF4-FFF2-40B4-BE49-F238E27FC236}">
                <a16:creationId xmlns:a16="http://schemas.microsoft.com/office/drawing/2014/main" id="{F959D698-3277-904B-A6C4-69D7819E5D5C}"/>
              </a:ext>
            </a:extLst>
          </p:cNvPr>
          <p:cNvSpPr txBox="1">
            <a:spLocks noChangeArrowheads="1"/>
          </p:cNvSpPr>
          <p:nvPr/>
        </p:nvSpPr>
        <p:spPr bwMode="auto">
          <a:xfrm rot="18620261">
            <a:off x="169988" y="3448568"/>
            <a:ext cx="23721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215968"/>
              </a:buClr>
              <a:buFont typeface="Wingdings" pitchFamily="2" charset="2"/>
              <a:buChar char="§"/>
              <a:defRPr sz="3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pt-BR" sz="1400" i="1" dirty="0">
                <a:solidFill>
                  <a:srgbClr val="000000"/>
                </a:solidFill>
                <a:cs typeface="Arial" panose="020B0604020202020204" pitchFamily="34" charset="0"/>
              </a:rPr>
              <a:t>Traditional Chinese medicine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pt-BR" sz="1400" i="1" dirty="0">
                <a:solidFill>
                  <a:srgbClr val="000000"/>
                </a:solidFill>
                <a:cs typeface="Arial" panose="020B0604020202020204" pitchFamily="34" charset="0"/>
              </a:rPr>
              <a:t>Ayurvedic medicine</a:t>
            </a:r>
          </a:p>
        </p:txBody>
      </p:sp>
      <p:sp>
        <p:nvSpPr>
          <p:cNvPr id="20" name="Elipse 4">
            <a:extLst>
              <a:ext uri="{FF2B5EF4-FFF2-40B4-BE49-F238E27FC236}">
                <a16:creationId xmlns:a16="http://schemas.microsoft.com/office/drawing/2014/main" id="{BFBC2000-272E-5B47-A476-D90B105C974F}"/>
              </a:ext>
            </a:extLst>
          </p:cNvPr>
          <p:cNvSpPr/>
          <p:nvPr/>
        </p:nvSpPr>
        <p:spPr>
          <a:xfrm>
            <a:off x="2042503" y="2721362"/>
            <a:ext cx="144462" cy="14287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23" name="Google Shape;101;p3" descr="china.jpeg">
            <a:extLst>
              <a:ext uri="{FF2B5EF4-FFF2-40B4-BE49-F238E27FC236}">
                <a16:creationId xmlns:a16="http://schemas.microsoft.com/office/drawing/2014/main" id="{770C5278-0915-664D-91BC-A2155C6E9FE4}"/>
              </a:ext>
            </a:extLst>
          </p:cNvPr>
          <p:cNvPicPr preferRelativeResize="0"/>
          <p:nvPr/>
        </p:nvPicPr>
        <p:blipFill rotWithShape="1">
          <a:blip r:embed="rId4"/>
          <a:srcRect l="5432" r="18889" b="2"/>
          <a:stretch/>
        </p:blipFill>
        <p:spPr>
          <a:xfrm>
            <a:off x="1068899" y="4455608"/>
            <a:ext cx="1060726" cy="1127160"/>
          </a:xfrm>
          <a:prstGeom prst="rect">
            <a:avLst/>
          </a:prstGeom>
          <a:noFill/>
        </p:spPr>
      </p:pic>
      <p:pic>
        <p:nvPicPr>
          <p:cNvPr id="24" name="Google Shape;108;p4" descr="HERMES-E-ESCULÁPIO-300x144.jpg">
            <a:extLst>
              <a:ext uri="{FF2B5EF4-FFF2-40B4-BE49-F238E27FC236}">
                <a16:creationId xmlns:a16="http://schemas.microsoft.com/office/drawing/2014/main" id="{B0C2482D-608D-EA48-A9C5-CCCBE44886FD}"/>
              </a:ext>
            </a:extLst>
          </p:cNvPr>
          <p:cNvPicPr preferRelativeResize="0"/>
          <p:nvPr/>
        </p:nvPicPr>
        <p:blipFill rotWithShape="1">
          <a:blip r:embed="rId5"/>
          <a:srcRect r="3058" b="-1"/>
          <a:stretch/>
        </p:blipFill>
        <p:spPr>
          <a:xfrm>
            <a:off x="3023045" y="1324748"/>
            <a:ext cx="2642324" cy="1264125"/>
          </a:xfrm>
          <a:prstGeom prst="rect">
            <a:avLst/>
          </a:prstGeom>
          <a:noFill/>
        </p:spPr>
      </p:pic>
      <p:pic>
        <p:nvPicPr>
          <p:cNvPr id="25" name="Google Shape;115;p5" descr="idade media.jpg">
            <a:extLst>
              <a:ext uri="{FF2B5EF4-FFF2-40B4-BE49-F238E27FC236}">
                <a16:creationId xmlns:a16="http://schemas.microsoft.com/office/drawing/2014/main" id="{E595302D-2746-8642-BD88-972FB50806DA}"/>
              </a:ext>
            </a:extLst>
          </p:cNvPr>
          <p:cNvPicPr preferRelativeResize="0"/>
          <p:nvPr/>
        </p:nvPicPr>
        <p:blipFill rotWithShape="1">
          <a:blip r:embed="rId6"/>
          <a:srcRect t="4611" r="23010" b="4478"/>
          <a:stretch/>
        </p:blipFill>
        <p:spPr>
          <a:xfrm>
            <a:off x="2954180" y="3748332"/>
            <a:ext cx="1498907" cy="1156496"/>
          </a:xfrm>
          <a:prstGeom prst="rect">
            <a:avLst/>
          </a:prstGeom>
          <a:noFill/>
        </p:spPr>
      </p:pic>
      <p:pic>
        <p:nvPicPr>
          <p:cNvPr id="26" name="Google Shape;122;p6" descr="23188.jpg">
            <a:extLst>
              <a:ext uri="{FF2B5EF4-FFF2-40B4-BE49-F238E27FC236}">
                <a16:creationId xmlns:a16="http://schemas.microsoft.com/office/drawing/2014/main" id="{E1267F2B-FD9E-4D49-962F-9F6849873696}"/>
              </a:ext>
            </a:extLst>
          </p:cNvPr>
          <p:cNvPicPr preferRelativeResize="0"/>
          <p:nvPr/>
        </p:nvPicPr>
        <p:blipFill rotWithShape="1">
          <a:blip r:embed="rId7"/>
          <a:srcRect l="11520" t="3098" r="1" b="5994"/>
          <a:stretch/>
        </p:blipFill>
        <p:spPr>
          <a:xfrm>
            <a:off x="5033383" y="4162892"/>
            <a:ext cx="1116705" cy="1008688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27" name="Google Shape;129;p7">
            <a:extLst>
              <a:ext uri="{FF2B5EF4-FFF2-40B4-BE49-F238E27FC236}">
                <a16:creationId xmlns:a16="http://schemas.microsoft.com/office/drawing/2014/main" id="{D6E0BF51-A78E-B245-91D2-CCA0AD0D51B9}"/>
              </a:ext>
            </a:extLst>
          </p:cNvPr>
          <p:cNvPicPr preferRelativeResize="0"/>
          <p:nvPr/>
        </p:nvPicPr>
        <p:blipFill rotWithShape="1">
          <a:blip r:embed="rId8"/>
          <a:srcRect t="30990" r="-2" b="12097"/>
          <a:stretch/>
        </p:blipFill>
        <p:spPr>
          <a:xfrm>
            <a:off x="6589567" y="1208363"/>
            <a:ext cx="1675781" cy="1427864"/>
          </a:xfrm>
          <a:prstGeom prst="rect">
            <a:avLst/>
          </a:prstGeom>
          <a:noFill/>
        </p:spPr>
      </p:pic>
      <p:sp>
        <p:nvSpPr>
          <p:cNvPr id="29" name="CaixaDeTexto 4">
            <a:extLst>
              <a:ext uri="{FF2B5EF4-FFF2-40B4-BE49-F238E27FC236}">
                <a16:creationId xmlns:a16="http://schemas.microsoft.com/office/drawing/2014/main" id="{EFFD26E3-9204-A94B-9AA7-5C68247633EA}"/>
              </a:ext>
            </a:extLst>
          </p:cNvPr>
          <p:cNvSpPr txBox="1"/>
          <p:nvPr/>
        </p:nvSpPr>
        <p:spPr>
          <a:xfrm>
            <a:off x="627776" y="440971"/>
            <a:ext cx="6467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+mj-lt"/>
              </a:rPr>
              <a:t>TIMELINE HEALTH-DISEASE-CARE</a:t>
            </a:r>
          </a:p>
        </p:txBody>
      </p:sp>
      <p:sp>
        <p:nvSpPr>
          <p:cNvPr id="2" name="Retângulo 1"/>
          <p:cNvSpPr/>
          <p:nvPr/>
        </p:nvSpPr>
        <p:spPr>
          <a:xfrm>
            <a:off x="1169173" y="5864627"/>
            <a:ext cx="2449559" cy="43030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Antiquity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3646438" y="5864627"/>
            <a:ext cx="1835973" cy="43030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Middle Ages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5518848" y="5864627"/>
            <a:ext cx="1835973" cy="43030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Modern Age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7381715" y="5862714"/>
            <a:ext cx="2861609" cy="43030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Contemporary Age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401466" y="6339642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476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5261638" y="6344125"/>
            <a:ext cx="662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1500</a:t>
            </a:r>
          </a:p>
        </p:txBody>
      </p:sp>
      <p:sp>
        <p:nvSpPr>
          <p:cNvPr id="35" name="CaixaDeTexto 34"/>
          <p:cNvSpPr txBox="1"/>
          <p:nvPr/>
        </p:nvSpPr>
        <p:spPr>
          <a:xfrm>
            <a:off x="7094918" y="6348608"/>
            <a:ext cx="661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1945</a:t>
            </a:r>
          </a:p>
        </p:txBody>
      </p:sp>
      <p:sp>
        <p:nvSpPr>
          <p:cNvPr id="16" name="Elipse 10">
            <a:extLst>
              <a:ext uri="{FF2B5EF4-FFF2-40B4-BE49-F238E27FC236}">
                <a16:creationId xmlns:a16="http://schemas.microsoft.com/office/drawing/2014/main" id="{17139D6F-B6AF-8140-8D74-AEF22E1E65F7}"/>
              </a:ext>
            </a:extLst>
          </p:cNvPr>
          <p:cNvSpPr/>
          <p:nvPr/>
        </p:nvSpPr>
        <p:spPr>
          <a:xfrm>
            <a:off x="8874899" y="2701962"/>
            <a:ext cx="144463" cy="14287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36" name="Imagem 2" descr="Recorte de Tela">
            <a:extLst>
              <a:ext uri="{FF2B5EF4-FFF2-40B4-BE49-F238E27FC236}">
                <a16:creationId xmlns:a16="http://schemas.microsoft.com/office/drawing/2014/main" id="{2574E7A9-7BE3-BE44-9CBC-CE2FFCE68B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318" y="1195836"/>
            <a:ext cx="1086843" cy="1434777"/>
          </a:xfrm>
          <a:prstGeom prst="rect">
            <a:avLst/>
          </a:prstGeom>
        </p:spPr>
      </p:pic>
      <p:sp>
        <p:nvSpPr>
          <p:cNvPr id="37" name="Elipse 4">
            <a:extLst>
              <a:ext uri="{FF2B5EF4-FFF2-40B4-BE49-F238E27FC236}">
                <a16:creationId xmlns:a16="http://schemas.microsoft.com/office/drawing/2014/main" id="{41FCB176-3600-4345-A36E-E64FA1439D1F}"/>
              </a:ext>
            </a:extLst>
          </p:cNvPr>
          <p:cNvSpPr/>
          <p:nvPr/>
        </p:nvSpPr>
        <p:spPr>
          <a:xfrm>
            <a:off x="9978285" y="2696605"/>
            <a:ext cx="144462" cy="14287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38" name="Picture 37" descr="Logo, company name&#10;&#10;Description automatically generated">
            <a:extLst>
              <a:ext uri="{FF2B5EF4-FFF2-40B4-BE49-F238E27FC236}">
                <a16:creationId xmlns:a16="http://schemas.microsoft.com/office/drawing/2014/main" id="{31C45111-6F91-984C-BA74-8F3F66895A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10581" y="2923058"/>
            <a:ext cx="1274697" cy="128763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9" name="Elipse 4">
            <a:extLst>
              <a:ext uri="{FF2B5EF4-FFF2-40B4-BE49-F238E27FC236}">
                <a16:creationId xmlns:a16="http://schemas.microsoft.com/office/drawing/2014/main" id="{78C9880D-0FAC-B84B-AC90-196EE366C766}"/>
              </a:ext>
            </a:extLst>
          </p:cNvPr>
          <p:cNvSpPr/>
          <p:nvPr/>
        </p:nvSpPr>
        <p:spPr>
          <a:xfrm>
            <a:off x="11133723" y="2696605"/>
            <a:ext cx="144462" cy="14287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AC5C6BCC-9287-BD4B-858A-40CE75F6D6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7771" y="1365048"/>
            <a:ext cx="1130872" cy="1254871"/>
          </a:xfrm>
          <a:prstGeom prst="rect">
            <a:avLst/>
          </a:prstGeom>
        </p:spPr>
      </p:pic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06C838C0-3DC7-4790-BC30-28E75A0B7F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78173" y="4239882"/>
            <a:ext cx="2369390" cy="1570009"/>
          </a:xfrm>
          <a:prstGeom prst="rect">
            <a:avLst/>
          </a:prstGeom>
        </p:spPr>
      </p:pic>
      <p:pic>
        <p:nvPicPr>
          <p:cNvPr id="40" name="Picture 39" descr="Text&#10;&#10;Description automatically generated with medium confidence">
            <a:extLst>
              <a:ext uri="{FF2B5EF4-FFF2-40B4-BE49-F238E27FC236}">
                <a16:creationId xmlns:a16="http://schemas.microsoft.com/office/drawing/2014/main" id="{B446162F-BD3B-5849-90A8-AFB022A16F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96264" y="1180185"/>
            <a:ext cx="1023546" cy="144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10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2" b="20341"/>
          <a:stretch/>
        </p:blipFill>
        <p:spPr>
          <a:xfrm>
            <a:off x="0" y="0"/>
            <a:ext cx="12192000" cy="68857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34935" y="284046"/>
            <a:ext cx="10027920" cy="548640"/>
          </a:xfrm>
        </p:spPr>
        <p:txBody>
          <a:bodyPr/>
          <a:lstStyle/>
          <a:p>
            <a:r>
              <a:rPr lang="en-GB" dirty="0"/>
              <a:t>Integrative health</a:t>
            </a: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6345381" y="1825625"/>
            <a:ext cx="50084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591" y="115744"/>
            <a:ext cx="983673" cy="828881"/>
          </a:xfrm>
          <a:prstGeom prst="rect">
            <a:avLst/>
          </a:prstGeom>
        </p:spPr>
      </p:pic>
      <p:pic>
        <p:nvPicPr>
          <p:cNvPr id="9" name="Picture 2" descr="C:\Users\Liliana\Bibliotecas\Pictures\Pictures\ISIC\TheBridgeWRITERS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948" y="5582134"/>
            <a:ext cx="1334316" cy="118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5E9CD155-73E7-4944-8A07-0FFD508E76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750" y="998866"/>
            <a:ext cx="1785089" cy="2523096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1FC00B22-8723-C64E-B2A3-6252AB23B3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9689" y="998867"/>
            <a:ext cx="1778782" cy="25230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B91F723-0F3D-3C46-A014-D0423B68ED9E}"/>
              </a:ext>
            </a:extLst>
          </p:cNvPr>
          <p:cNvSpPr txBox="1"/>
          <p:nvPr/>
        </p:nvSpPr>
        <p:spPr>
          <a:xfrm>
            <a:off x="31655" y="3657124"/>
            <a:ext cx="5055500" cy="2951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57400" lvl="3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GB" sz="1800" dirty="0"/>
              <a:t>Acupunture</a:t>
            </a:r>
          </a:p>
          <a:p>
            <a:pPr marL="2057400" lvl="3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GB" dirty="0"/>
              <a:t>Ayurvedic medicine </a:t>
            </a:r>
            <a:endParaRPr lang="en-GB" sz="1800" dirty="0"/>
          </a:p>
          <a:p>
            <a:pPr marL="2057400" lvl="3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GB" sz="1800" dirty="0"/>
              <a:t>Quiropraxia</a:t>
            </a:r>
          </a:p>
          <a:p>
            <a:pPr marL="2057400" lvl="3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GB" dirty="0"/>
              <a:t>Ph</a:t>
            </a:r>
            <a:r>
              <a:rPr lang="en-GB" sz="1800" dirty="0"/>
              <a:t>ytotherapy</a:t>
            </a:r>
          </a:p>
          <a:p>
            <a:pPr marL="2057400" lvl="3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GB" sz="1800" dirty="0"/>
              <a:t>Homeopathy</a:t>
            </a:r>
          </a:p>
          <a:p>
            <a:pPr marL="2057400" lvl="3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GB" sz="1800" dirty="0"/>
              <a:t>Naturopathy</a:t>
            </a:r>
          </a:p>
          <a:p>
            <a:pPr marL="2057400" lvl="3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GB" sz="1800" dirty="0"/>
              <a:t>Osteopathy</a:t>
            </a:r>
          </a:p>
          <a:p>
            <a:pPr marL="2057400" lvl="3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GB" sz="1800" dirty="0"/>
              <a:t>Traditional </a:t>
            </a:r>
            <a:r>
              <a:rPr lang="en-GB" dirty="0"/>
              <a:t>Chinese medicine </a:t>
            </a:r>
            <a:endParaRPr lang="en-GB" sz="1800" dirty="0"/>
          </a:p>
          <a:p>
            <a:pPr marL="2057400" lvl="3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GB" dirty="0"/>
              <a:t>Unani Medicine</a:t>
            </a:r>
            <a:r>
              <a:rPr lang="en-US" dirty="0"/>
              <a:t> </a:t>
            </a:r>
            <a:endParaRPr lang="en-US" sz="1800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EFE56E8-E411-DA46-86E1-DB60B80BFA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903174"/>
              </p:ext>
            </p:extLst>
          </p:nvPr>
        </p:nvGraphicFramePr>
        <p:xfrm>
          <a:off x="5374924" y="988541"/>
          <a:ext cx="5419725" cy="4171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2475">
                  <a:extLst>
                    <a:ext uri="{9D8B030D-6E8A-4147-A177-3AD203B41FA5}">
                      <a16:colId xmlns:a16="http://schemas.microsoft.com/office/drawing/2014/main" val="1951859032"/>
                    </a:ext>
                  </a:extLst>
                </a:gridCol>
                <a:gridCol w="4667250">
                  <a:extLst>
                    <a:ext uri="{9D8B030D-6E8A-4147-A177-3AD203B41FA5}">
                      <a16:colId xmlns:a16="http://schemas.microsoft.com/office/drawing/2014/main" val="3285169573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algn="just" fontAlgn="base"/>
                      <a:r>
                        <a:rPr lang="en-US" sz="1800" dirty="0">
                          <a:effectLst/>
                        </a:rPr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dirty="0">
                          <a:effectLst/>
                        </a:rPr>
                        <a:t>National Policy of Integrative and Complementary Practices in Health - BRAZIL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7018657"/>
                  </a:ext>
                </a:extLst>
              </a:tr>
              <a:tr h="981075">
                <a:tc>
                  <a:txBody>
                    <a:bodyPr/>
                    <a:lstStyle/>
                    <a:p>
                      <a:pPr algn="just" fontAlgn="base"/>
                      <a:r>
                        <a:rPr lang="x-none" sz="1800">
                          <a:effectLst/>
                        </a:rPr>
                        <a:t>2006​</a:t>
                      </a:r>
                      <a:endParaRPr lang="x-none" b="1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 b="0" i="0" u="none" strike="noStrike" noProof="0" dirty="0">
                          <a:effectLst/>
                          <a:latin typeface="Calibri"/>
                        </a:rPr>
                        <a:t>Homeopathy, Anthroposophic medicine, Traditional Chinese medicine, medicinal herbs and Phytotherapy, Thermalism – Crenotherapy 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845929"/>
                  </a:ext>
                </a:extLst>
              </a:tr>
              <a:tr h="1304925">
                <a:tc>
                  <a:txBody>
                    <a:bodyPr/>
                    <a:lstStyle/>
                    <a:p>
                      <a:pPr algn="just" fontAlgn="base"/>
                      <a:r>
                        <a:rPr lang="x-none" sz="1800">
                          <a:effectLst/>
                        </a:rPr>
                        <a:t>2017​</a:t>
                      </a:r>
                      <a:endParaRPr lang="x-none" b="1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 b="0" i="0" u="none" strike="noStrike" noProof="0" dirty="0">
                          <a:effectLst/>
                          <a:latin typeface="Calibri"/>
                        </a:rPr>
                        <a:t>Art therapy, Ayurveda, Biodanza, Circular Dance, Meditation, Music therapy, Naturopathy, Osteopathy, Chiropractic, Reflexology, Reiki, Shantala, Integrative Community Therapy, Yoga 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0842200"/>
                  </a:ext>
                </a:extLst>
              </a:tr>
              <a:tr h="1238250">
                <a:tc>
                  <a:txBody>
                    <a:bodyPr/>
                    <a:lstStyle/>
                    <a:p>
                      <a:pPr algn="just" fontAlgn="base"/>
                      <a:r>
                        <a:rPr lang="x-none" sz="1800">
                          <a:effectLst/>
                        </a:rPr>
                        <a:t>2018​</a:t>
                      </a:r>
                      <a:endParaRPr lang="x-none" b="1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 b="0" i="0" u="none" strike="noStrike" noProof="0" dirty="0">
                          <a:effectLst/>
                          <a:latin typeface="Calibri"/>
                        </a:rPr>
                        <a:t>Apitherapy, Aromatherapy, Bioenergetics, Family Constellation, Chromotherapy, Geotherapy, Hypnotherapy, Laying on of hands, Ozone therapy, Flower therapy. 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543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9212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2" b="20341"/>
          <a:stretch/>
        </p:blipFill>
        <p:spPr>
          <a:xfrm>
            <a:off x="0" y="0"/>
            <a:ext cx="12192000" cy="68857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Growing Body of knowledge about Consciousness</a:t>
            </a: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6345381" y="1825625"/>
            <a:ext cx="50084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591" y="115744"/>
            <a:ext cx="983673" cy="828881"/>
          </a:xfrm>
          <a:prstGeom prst="rect">
            <a:avLst/>
          </a:prstGeom>
        </p:spPr>
      </p:pic>
      <p:pic>
        <p:nvPicPr>
          <p:cNvPr id="9" name="Picture 2" descr="C:\Users\Liliana\Bibliotecas\Pictures\Pictures\ISIC\TheBridgeWRITERS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433" y="5428205"/>
            <a:ext cx="1334316" cy="118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BCD43A1-28F0-FD4D-9193-71A75E554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318" y="2066895"/>
            <a:ext cx="2743199" cy="3537282"/>
          </a:xfrm>
          <a:prstGeom prst="rect">
            <a:avLst/>
          </a:prstGeom>
        </p:spPr>
      </p:pic>
      <p:pic>
        <p:nvPicPr>
          <p:cNvPr id="12" name="Imagem 1">
            <a:extLst>
              <a:ext uri="{FF2B5EF4-FFF2-40B4-BE49-F238E27FC236}">
                <a16:creationId xmlns:a16="http://schemas.microsoft.com/office/drawing/2014/main" id="{6CE345C5-67CE-F540-A87D-D550534BD3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61" y="2743669"/>
            <a:ext cx="4054837" cy="222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37138BB-56A9-204C-A62C-875C688A8EE2}"/>
              </a:ext>
            </a:extLst>
          </p:cNvPr>
          <p:cNvSpPr txBox="1"/>
          <p:nvPr/>
        </p:nvSpPr>
        <p:spPr>
          <a:xfrm>
            <a:off x="3712007" y="2282323"/>
            <a:ext cx="3702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CONSCIENTIAL PARADIGM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229088-A6D1-B44F-9A42-5231C74BA4DA}"/>
              </a:ext>
            </a:extLst>
          </p:cNvPr>
          <p:cNvSpPr txBox="1"/>
          <p:nvPr/>
        </p:nvSpPr>
        <p:spPr>
          <a:xfrm>
            <a:off x="7986990" y="2632273"/>
            <a:ext cx="3864961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“</a:t>
            </a:r>
            <a:r>
              <a:rPr lang="en-US" i="1" dirty="0"/>
              <a:t>Consciential health </a:t>
            </a:r>
            <a:r>
              <a:rPr lang="en-US" dirty="0"/>
              <a:t>is the natural condition, dynamic state of equilibrium, or quality of the consciousness regarding its personal well-being, holosomatic homeostasis, and the harmonious relationship with holothosenes, constituting a resource for self-evolution”</a:t>
            </a:r>
            <a:endParaRPr lang="en-US" sz="1800" dirty="0"/>
          </a:p>
        </p:txBody>
      </p:sp>
      <p:sp>
        <p:nvSpPr>
          <p:cNvPr id="16" name="CaixaDeTexto 14">
            <a:extLst>
              <a:ext uri="{FF2B5EF4-FFF2-40B4-BE49-F238E27FC236}">
                <a16:creationId xmlns:a16="http://schemas.microsoft.com/office/drawing/2014/main" id="{22BB2780-031A-F84B-A2A8-F8DAC6AD6B48}"/>
              </a:ext>
            </a:extLst>
          </p:cNvPr>
          <p:cNvSpPr txBox="1"/>
          <p:nvPr/>
        </p:nvSpPr>
        <p:spPr>
          <a:xfrm>
            <a:off x="3528811" y="5115882"/>
            <a:ext cx="38856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200" dirty="0">
                <a:solidFill>
                  <a:schemeClr val="accent3">
                    <a:lumMod val="75000"/>
                  </a:schemeClr>
                </a:solidFill>
              </a:rPr>
              <a:t>CORDIOLI  C</a:t>
            </a:r>
            <a:r>
              <a:rPr lang="en-GB" sz="1200" i="1" dirty="0">
                <a:solidFill>
                  <a:schemeClr val="accent3">
                    <a:lumMod val="75000"/>
                  </a:schemeClr>
                </a:solidFill>
              </a:rPr>
              <a:t>. Conscientiology: a Brief Introduction to the Science of the Consciousness</a:t>
            </a:r>
            <a:r>
              <a:rPr lang="en-GB" sz="1200" dirty="0">
                <a:solidFill>
                  <a:schemeClr val="accent3">
                    <a:lumMod val="75000"/>
                  </a:schemeClr>
                </a:solidFill>
              </a:rPr>
              <a:t>. </a:t>
            </a:r>
          </a:p>
          <a:p>
            <a:pPr algn="ctr">
              <a:defRPr/>
            </a:pPr>
            <a:r>
              <a:rPr lang="en-GB" sz="1200" dirty="0">
                <a:solidFill>
                  <a:schemeClr val="accent3">
                    <a:lumMod val="75000"/>
                  </a:schemeClr>
                </a:solidFill>
              </a:rPr>
              <a:t>Editares: Foz do Iguaçu, PR, Brazil, 2019.</a:t>
            </a:r>
          </a:p>
          <a:p>
            <a:pPr algn="ctr">
              <a:defRPr/>
            </a:pPr>
            <a:r>
              <a:rPr lang="en-GB" sz="1200" dirty="0">
                <a:solidFill>
                  <a:schemeClr val="accent3">
                    <a:lumMod val="75000"/>
                  </a:schemeClr>
                </a:solidFill>
              </a:rPr>
              <a:t>*Available in Portuguese, English and Spanish  </a:t>
            </a:r>
          </a:p>
        </p:txBody>
      </p:sp>
    </p:spTree>
    <p:extLst>
      <p:ext uri="{BB962C8B-B14F-4D97-AF65-F5344CB8AC3E}">
        <p14:creationId xmlns:p14="http://schemas.microsoft.com/office/powerpoint/2010/main" val="3748086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2" b="20341"/>
          <a:stretch/>
        </p:blipFill>
        <p:spPr>
          <a:xfrm>
            <a:off x="0" y="0"/>
            <a:ext cx="12192000" cy="6885709"/>
          </a:xfrm>
          <a:prstGeom prst="rect">
            <a:avLst/>
          </a:prstGeom>
        </p:spPr>
      </p:pic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6345381" y="1825625"/>
            <a:ext cx="50084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591" y="115744"/>
            <a:ext cx="983673" cy="828881"/>
          </a:xfrm>
          <a:prstGeom prst="rect">
            <a:avLst/>
          </a:prstGeom>
        </p:spPr>
      </p:pic>
      <p:pic>
        <p:nvPicPr>
          <p:cNvPr id="9" name="Picture 2" descr="C:\Users\Liliana\Bibliotecas\Pictures\Pictures\ISIC\TheBridgeWRITERS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5" y="5428206"/>
            <a:ext cx="1334316" cy="118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8410EB1-05CD-4741-839C-65AC6A981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43" y="518441"/>
            <a:ext cx="5257800" cy="419252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GB" sz="4400" b="1" dirty="0"/>
              <a:t>Self-care</a:t>
            </a: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GB" sz="2000" dirty="0"/>
              <a:t>Actions developed by a person for the benefit of their own life, health, and well-being , contributing to their development and aging.</a:t>
            </a:r>
          </a:p>
          <a:p>
            <a:pPr marL="0" indent="0"/>
            <a:r>
              <a:rPr lang="en-GB" sz="1200" dirty="0"/>
              <a:t>SILVA </a:t>
            </a:r>
            <a:r>
              <a:rPr lang="en-GB" sz="1200" i="1" dirty="0"/>
              <a:t>et al</a:t>
            </a:r>
            <a:r>
              <a:rPr lang="en-GB" sz="1200" dirty="0"/>
              <a:t>., 2009 </a:t>
            </a:r>
            <a:r>
              <a:rPr lang="en-GB" sz="1200" u="sng" dirty="0">
                <a:hlinkClick r:id="rId5"/>
              </a:rPr>
              <a:t>https://doi.org/10.1590/S0080-62342009000300028</a:t>
            </a:r>
            <a:endParaRPr lang="en-GB" sz="1200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15" name="Picture 7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826D090C-264B-8745-B521-B2FCF17E6F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4202" y="1362237"/>
            <a:ext cx="4777381" cy="435936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E9F2ED8E-3A84-9C41-B774-35F02B9ECB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2376270"/>
              </p:ext>
            </p:extLst>
          </p:nvPr>
        </p:nvGraphicFramePr>
        <p:xfrm>
          <a:off x="1934447" y="2651275"/>
          <a:ext cx="4818888" cy="3547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307365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2" b="20341"/>
          <a:stretch/>
        </p:blipFill>
        <p:spPr>
          <a:xfrm>
            <a:off x="0" y="0"/>
            <a:ext cx="12192000" cy="68857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Título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5008418" cy="4351338"/>
          </a:xfrm>
        </p:spPr>
        <p:txBody>
          <a:bodyPr/>
          <a:lstStyle/>
          <a:p>
            <a:r>
              <a:rPr lang="pt-BR" dirty="0"/>
              <a:t>Coluna 01</a:t>
            </a: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6345381" y="1825625"/>
            <a:ext cx="50084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6345381" y="1825625"/>
            <a:ext cx="50084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Coluna 02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591" y="115744"/>
            <a:ext cx="983673" cy="828881"/>
          </a:xfrm>
          <a:prstGeom prst="rect">
            <a:avLst/>
          </a:prstGeom>
        </p:spPr>
      </p:pic>
      <p:pic>
        <p:nvPicPr>
          <p:cNvPr id="9" name="Picture 2" descr="C:\Users\Liliana\Bibliotecas\Pictures\Pictures\ISIC\TheBridgeWRITERS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948" y="5582134"/>
            <a:ext cx="1334316" cy="118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65FBBFFB-4855-1843-BD5A-A124E7601F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324" b="49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3" name="CaixaDeTexto 4">
            <a:extLst>
              <a:ext uri="{FF2B5EF4-FFF2-40B4-BE49-F238E27FC236}">
                <a16:creationId xmlns:a16="http://schemas.microsoft.com/office/drawing/2014/main" id="{F76EC09B-0ACD-1D4F-9972-F023C25388AF}"/>
              </a:ext>
            </a:extLst>
          </p:cNvPr>
          <p:cNvSpPr txBox="1"/>
          <p:nvPr/>
        </p:nvSpPr>
        <p:spPr>
          <a:xfrm>
            <a:off x="2496484" y="6964"/>
            <a:ext cx="6467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+mj-lt"/>
              </a:rPr>
              <a:t>TIMELINE HEALTH-DISEASE-CARE</a:t>
            </a:r>
          </a:p>
        </p:txBody>
      </p:sp>
    </p:spTree>
    <p:extLst>
      <p:ext uri="{BB962C8B-B14F-4D97-AF65-F5344CB8AC3E}">
        <p14:creationId xmlns:p14="http://schemas.microsoft.com/office/powerpoint/2010/main" val="2131282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2" b="20341"/>
          <a:stretch/>
        </p:blipFill>
        <p:spPr>
          <a:xfrm>
            <a:off x="0" y="0"/>
            <a:ext cx="12192000" cy="6885709"/>
          </a:xfrm>
          <a:prstGeom prst="rect">
            <a:avLst/>
          </a:prstGeom>
        </p:spPr>
      </p:pic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6345381" y="1825625"/>
            <a:ext cx="50084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591" y="115744"/>
            <a:ext cx="983673" cy="828881"/>
          </a:xfrm>
          <a:prstGeom prst="rect">
            <a:avLst/>
          </a:prstGeom>
        </p:spPr>
      </p:pic>
      <p:pic>
        <p:nvPicPr>
          <p:cNvPr id="9" name="Picture 2" descr="C:\Users\Liliana\Bibliotecas\Pictures\Pictures\ISIC\TheBridgeWRITERS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5" y="5428206"/>
            <a:ext cx="1334316" cy="118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96C73F26-10AA-6B47-9121-4A4802F69F7E}"/>
              </a:ext>
            </a:extLst>
          </p:cNvPr>
          <p:cNvGraphicFramePr>
            <a:graphicFrameLocks/>
          </p:cNvGraphicFramePr>
          <p:nvPr/>
        </p:nvGraphicFramePr>
        <p:xfrm>
          <a:off x="5014652" y="1149042"/>
          <a:ext cx="5566262" cy="4793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6B5E7485-1113-1643-9984-F5F6E1DA4304}"/>
              </a:ext>
            </a:extLst>
          </p:cNvPr>
          <p:cNvSpPr txBox="1">
            <a:spLocks/>
          </p:cNvSpPr>
          <p:nvPr/>
        </p:nvSpPr>
        <p:spPr>
          <a:xfrm>
            <a:off x="1206384" y="989386"/>
            <a:ext cx="3808268" cy="5504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x-none" sz="6000">
                <a:solidFill>
                  <a:schemeClr val="accent5"/>
                </a:solidFill>
              </a:rPr>
              <a:t>FEMA</a:t>
            </a:r>
            <a:br>
              <a:rPr lang="x-none" sz="6000">
                <a:solidFill>
                  <a:schemeClr val="accent5"/>
                </a:solidFill>
              </a:rPr>
            </a:br>
            <a:r>
              <a:rPr lang="x-none" sz="6000">
                <a:solidFill>
                  <a:schemeClr val="accent5"/>
                </a:solidFill>
              </a:rPr>
              <a:t>Method</a:t>
            </a:r>
            <a:endParaRPr lang="x-none" sz="6000" dirty="0">
              <a:solidFill>
                <a:schemeClr val="accent5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D147840-7960-C84C-8816-8A92F30D4CE2}"/>
              </a:ext>
            </a:extLst>
          </p:cNvPr>
          <p:cNvSpPr txBox="1">
            <a:spLocks/>
          </p:cNvSpPr>
          <p:nvPr/>
        </p:nvSpPr>
        <p:spPr>
          <a:xfrm>
            <a:off x="1358784" y="1141786"/>
            <a:ext cx="3808268" cy="5504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x-none" sz="6000">
                <a:solidFill>
                  <a:schemeClr val="accent5"/>
                </a:solidFill>
              </a:rPr>
              <a:t>FEMA</a:t>
            </a:r>
            <a:br>
              <a:rPr lang="x-none" sz="6000">
                <a:solidFill>
                  <a:schemeClr val="accent5"/>
                </a:solidFill>
              </a:rPr>
            </a:br>
            <a:r>
              <a:rPr lang="x-none" sz="6000">
                <a:solidFill>
                  <a:schemeClr val="accent5"/>
                </a:solidFill>
              </a:rPr>
              <a:t>Method</a:t>
            </a:r>
            <a:endParaRPr lang="x-none" sz="6000" dirty="0">
              <a:solidFill>
                <a:schemeClr val="accent5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AAFF94-EBA8-2448-A502-C93E2D64F035}"/>
              </a:ext>
            </a:extLst>
          </p:cNvPr>
          <p:cNvSpPr txBox="1"/>
          <p:nvPr/>
        </p:nvSpPr>
        <p:spPr>
          <a:xfrm>
            <a:off x="172877" y="2315500"/>
            <a:ext cx="618008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x-none" sz="6000"/>
              <a:t>FEMA</a:t>
            </a:r>
            <a:br>
              <a:rPr lang="x-none" sz="6000"/>
            </a:br>
            <a:r>
              <a:rPr lang="x-none" sz="6000"/>
              <a:t>Method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171603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Ângulos">
  <a:themeElements>
    <a:clrScheme name="Personalizada 1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070C0"/>
      </a:accent3>
      <a:accent4>
        <a:srgbClr val="00B050"/>
      </a:accent4>
      <a:accent5>
        <a:srgbClr val="C2AD8D"/>
      </a:accent5>
      <a:accent6>
        <a:srgbClr val="0070C0"/>
      </a:accent6>
      <a:hlink>
        <a:srgbClr val="5F5F5F"/>
      </a:hlink>
      <a:folHlink>
        <a:srgbClr val="969696"/>
      </a:folHlink>
    </a:clrScheme>
    <a:fontScheme name="Ângulo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Ângulo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399</TotalTime>
  <Words>613</Words>
  <Application>Microsoft Macintosh PowerPoint</Application>
  <PresentationFormat>Widescreen</PresentationFormat>
  <Paragraphs>94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Lemon/Milk</vt:lpstr>
      <vt:lpstr>Zona Pro Bold</vt:lpstr>
      <vt:lpstr>American Typewriter</vt:lpstr>
      <vt:lpstr>Arial</vt:lpstr>
      <vt:lpstr>Arial Black</vt:lpstr>
      <vt:lpstr>Calibri</vt:lpstr>
      <vt:lpstr>Calibri Light</vt:lpstr>
      <vt:lpstr>Franklin Gothic Book</vt:lpstr>
      <vt:lpstr>Franklin Gothic Medium</vt:lpstr>
      <vt:lpstr>Wingdings</vt:lpstr>
      <vt:lpstr>Ângulos</vt:lpstr>
      <vt:lpstr>PowerPoint Presentation</vt:lpstr>
      <vt:lpstr>SeLF-CARE: A dynamic approach to integral health</vt:lpstr>
      <vt:lpstr>IN YOUR OPINION</vt:lpstr>
      <vt:lpstr>PowerPoint Presentation</vt:lpstr>
      <vt:lpstr>Integrative health</vt:lpstr>
      <vt:lpstr>Growing Body of knowledge about Consciousness</vt:lpstr>
      <vt:lpstr>PowerPoint Presentation</vt:lpstr>
      <vt:lpstr>Título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Camila Giacomeli</dc:creator>
  <cp:lastModifiedBy>Michiko Ferraioli</cp:lastModifiedBy>
  <cp:revision>28</cp:revision>
  <dcterms:created xsi:type="dcterms:W3CDTF">2019-01-21T12:15:54Z</dcterms:created>
  <dcterms:modified xsi:type="dcterms:W3CDTF">2022-10-03T00:34:40Z</dcterms:modified>
</cp:coreProperties>
</file>