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  <p:sldId id="272" r:id="rId1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243"/>
    <p:restoredTop sz="96327"/>
  </p:normalViewPr>
  <p:slideViewPr>
    <p:cSldViewPr snapToGrid="0" snapToObjects="1">
      <p:cViewPr>
        <p:scale>
          <a:sx n="79" d="100"/>
          <a:sy n="79" d="100"/>
        </p:scale>
        <p:origin x="-210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E208B-1D2B-144B-A4FD-68AE96D04F9E}" type="datetimeFigureOut">
              <a:rPr lang="pt-BR" smtClean="0"/>
              <a:t>13/06/2020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AD59F-8092-4E48-848A-5824660477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9909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8AD59F-8092-4E48-848A-582466047761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67671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7ADD8BD-90FC-A543-B7B5-96FDA76035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E3265A59-B679-7B46-99FF-972EE951DD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0694C78E-3058-5343-9444-7E2DFC3CBD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C02B-727F-AB49-B0D4-02C111CAF9AA}" type="datetimeFigureOut">
              <a:rPr lang="pt-BR" smtClean="0"/>
              <a:t>13/06/2020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C4E068D-A290-BD43-9255-4DE8F8EF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30D29D5-6440-0E44-A91B-C5CDF848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A1B9-3687-894D-9767-149DC26BE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6262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5ADC9E2-E8D8-7F43-A64D-8D05EBFE8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CE27D5DA-9037-FC41-812C-0FFF65E4BC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2909F151-6D5F-5A44-92AE-E44E9054A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C02B-727F-AB49-B0D4-02C111CAF9AA}" type="datetimeFigureOut">
              <a:rPr lang="pt-BR" smtClean="0"/>
              <a:t>13/06/2020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37E89C5-FC50-944D-ADA5-B19DEC53C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C386DFB-3689-574C-A8E9-96F35BA0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A1B9-3687-894D-9767-149DC26BE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9583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E5A33100-5982-2A42-9A86-11AEE9556F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3AE3BA48-4015-6B4D-9FA7-FA32C9C0F3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C8EBC31A-48C3-D342-8AEE-7522490B6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C02B-727F-AB49-B0D4-02C111CAF9AA}" type="datetimeFigureOut">
              <a:rPr lang="pt-BR" smtClean="0"/>
              <a:t>13/06/2020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4FFF58D-9BC2-B244-83D4-CCA276719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8246728C-6A4E-AF46-9318-AE2875253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A1B9-3687-894D-9767-149DC26BE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1118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A758ED3-A0A9-CF4A-9395-B4D95B5EA4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51D1C8A-A215-7A40-8839-B85E995890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D711FC37-1FCA-1849-A83D-3D7B00ACE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C02B-727F-AB49-B0D4-02C111CAF9AA}" type="datetimeFigureOut">
              <a:rPr lang="pt-BR" smtClean="0"/>
              <a:t>13/06/2020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F80902E3-4C29-F043-88E4-4DBDFF61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EC4665A-E158-1B45-BF24-9EE14F9E7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A1B9-3687-894D-9767-149DC26BE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147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5FC0930-9052-894F-8B76-2F83C25F8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884F07B9-1067-C644-8227-688D7DA2B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633A2A5-9BB8-C347-9C61-A9D76BB9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C02B-727F-AB49-B0D4-02C111CAF9AA}" type="datetimeFigureOut">
              <a:rPr lang="pt-BR" smtClean="0"/>
              <a:t>13/06/2020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0B0FE80-7BD9-8248-B4FE-74C07F934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D7ACB282-5BD0-7042-BB88-BF4F99258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A1B9-3687-894D-9767-149DC26BE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4469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3398D99-68CA-734D-B3AC-BCB3C6A86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78BCEF9-F8B0-204D-85C7-1022CB2612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C4E0184C-99E4-C043-895C-F539CA86E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A4727856-72BA-CD43-BE46-43CC779CE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C02B-727F-AB49-B0D4-02C111CAF9AA}" type="datetimeFigureOut">
              <a:rPr lang="pt-BR" smtClean="0"/>
              <a:t>13/06/2020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AD652580-F0B9-A04D-9E8A-BBB298F80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AB4319EA-612F-594F-AF18-6B0DD0D09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A1B9-3687-894D-9767-149DC26BE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4825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126010-AD7A-9147-8DC2-C797E0461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44197436-1923-E44A-AC78-4959D79CBD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4E24E15D-1561-8749-91D0-E1FA4F77C4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121B8E45-F73F-5B42-B6BD-8F9C1AFC2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C53DA3E2-19E4-7445-8489-422C374696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FE63D108-3758-2F47-9433-D79159D26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C02B-727F-AB49-B0D4-02C111CAF9AA}" type="datetimeFigureOut">
              <a:rPr lang="pt-BR" smtClean="0"/>
              <a:t>13/06/2020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4967E657-2EE1-E84F-9254-E1546BEEB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D9A0B218-69FC-ED4F-968D-3E0B8AF340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A1B9-3687-894D-9767-149DC26BE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657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0E3C296-0A0C-394C-9A13-AF2B6C5D0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5ACD8718-B35A-2543-B390-17FF2C315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C02B-727F-AB49-B0D4-02C111CAF9AA}" type="datetimeFigureOut">
              <a:rPr lang="pt-BR" smtClean="0"/>
              <a:t>13/06/2020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2D00CEF7-7493-7945-A8AB-1915F7277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39ED30F7-C5C1-7848-B449-68B3FE9D1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A1B9-3687-894D-9767-149DC26BE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0751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="" xmlns:a16="http://schemas.microsoft.com/office/drawing/2014/main" id="{6CAABB6A-9D02-A448-92E0-F4BE619D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C02B-727F-AB49-B0D4-02C111CAF9AA}" type="datetimeFigureOut">
              <a:rPr lang="pt-BR" smtClean="0"/>
              <a:t>13/06/2020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="" xmlns:a16="http://schemas.microsoft.com/office/drawing/2014/main" id="{AB90F055-325D-5F45-9634-36EFFF29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F370B57F-08BC-204A-940D-504C01D5B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A1B9-3687-894D-9767-149DC26BE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875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F1F81EE-D433-4642-AE36-39BD736453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11FBDE5-B964-E343-950D-960716693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017F5BD2-0812-BB4E-80FF-3F0E39F8E5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26539275-DA86-E84C-AC56-2E20CCFB7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C02B-727F-AB49-B0D4-02C111CAF9AA}" type="datetimeFigureOut">
              <a:rPr lang="pt-BR" smtClean="0"/>
              <a:t>13/06/2020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97186648-AA67-9F49-8914-A276A732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2E7951BB-AE5D-CC4C-9674-A01463436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A1B9-3687-894D-9767-149DC26BE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95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874CCB0-2930-6546-92DC-2BD0AC22A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54CD2D6E-3A56-9540-B87F-BCB4229D9F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4AA2D520-9D7E-C042-8849-77B9BDB636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32D76CE9-8199-3641-AA11-5FE6BABB2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DC02B-727F-AB49-B0D4-02C111CAF9AA}" type="datetimeFigureOut">
              <a:rPr lang="pt-BR" smtClean="0"/>
              <a:t>13/06/2020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FAD41EF-D05D-C941-A52D-A03E7AF61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15C54486-6EC3-3B49-9320-5D028167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93A1B9-3687-894D-9767-149DC26BE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157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60FE996D-25E4-6947-A16E-E0A3050E9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60FFC412-70DD-2140-A50B-C10859E96D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FDF54F8-AEA6-874B-BA9D-124B2085AB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DC02B-727F-AB49-B0D4-02C111CAF9AA}" type="datetimeFigureOut">
              <a:rPr lang="pt-BR" smtClean="0"/>
              <a:t>13/06/2020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9A0E3939-50FA-0B46-9AF0-8D2366FB4A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E35FD3F8-0A5C-2547-AC97-45B388C156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3A1B9-3687-894D-9767-149DC26BE96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570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l21.com.br/jornal/as-formas-de-acesso-aos-livros-no-brasil-e-ideias-para-aumentar-a-leitura-de-livros-no-brasil-por-regis-mesquit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l21.com.br/jornal/as-formas-de-acesso-aos-livros-no-brasil-e-ideias-para-aumentar-a-leitura-de-livros-no-brasil-por-regis-mesquit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l21.com.br/jornal/as-formas-de-acesso-aos-livros-no-brasil-e-ideias-para-aumentar-a-leitura-de-livros-no-brasil-por-regis-mesquit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l21.com.br/jornal/as-formas-de-acesso-aos-livros-no-brasil-e-ideias-para-aumentar-a-leitura-de-livros-no-brasil-por-regis-mesquit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l21.com.br/jornal/as-formas-de-acesso-aos-livros-no-brasil-e-ideias-para-aumentar-a-leitura-de-livros-no-brasil-por-regis-mesquit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l21.com.br/jornal/as-formas-de-acesso-aos-livros-no-brasil-e-ideias-para-aumentar-a-leitura-de-livros-no-brasil-por-regis-mesquit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l21.com.br/jornal/as-formas-de-acesso-aos-livros-no-brasil-e-ideias-para-aumentar-a-leitura-de-livros-no-brasil-por-regis-mesquit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l21.com.br/jornal/as-formas-de-acesso-aos-livros-no-brasil-e-ideias-para-aumentar-a-leitura-de-livros-no-brasil-por-regis-mesquit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l21.com.br/jornal/as-formas-de-acesso-aos-livros-no-brasil-e-ideias-para-aumentar-a-leitura-de-livros-no-brasil-por-regis-mesquit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l21.com.br/jornal/as-formas-de-acesso-aos-livros-no-brasil-e-ideias-para-aumentar-a-leitura-de-livros-no-brasil-por-regis-mesquit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l21.com.br/jornal/as-formas-de-acesso-aos-livros-no-brasil-e-ideias-para-aumentar-a-leitura-de-livros-no-brasil-por-regis-mesquit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l21.com.br/jornal/as-formas-de-acesso-aos-livros-no-brasil-e-ideias-para-aumentar-a-leitura-de-livros-no-brasil-por-regis-mesquit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l21.com.br/jornal/as-formas-de-acesso-aos-livros-no-brasil-e-ideias-para-aumentar-a-leitura-de-livros-no-brasil-por-regis-mesquit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l21.com.br/jornal/as-formas-de-acesso-aos-livros-no-brasil-e-ideias-para-aumentar-a-leitura-de-livros-no-brasil-por-regis-mesquit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l21.com.br/jornal/as-formas-de-acesso-aos-livros-no-brasil-e-ideias-para-aumentar-a-leitura-de-livros-no-brasil-por-regis-mesquit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ul21.com.br/jornal/as-formas-de-acesso-aos-livros-no-brasil-e-ideias-para-aumentar-a-leitura-de-livros-no-brasil-por-regis-mesquita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l21.com.br/jornal/as-formas-de-acesso-aos-livros-no-brasil-e-ideias-para-aumentar-a-leitura-de-livros-no-brasil-por-regis-mesquit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9D1A515-FC07-2D46-952A-85C3354F8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22854" y="1161536"/>
            <a:ext cx="9144000" cy="1050968"/>
          </a:xfrm>
        </p:spPr>
        <p:txBody>
          <a:bodyPr/>
          <a:lstStyle/>
          <a:p>
            <a:r>
              <a:rPr lang="en-GB" dirty="0" smtClean="0"/>
              <a:t>Writing  to  Clarify 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20725AE9-C6DE-D84D-8B33-E23004A69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341384"/>
            <a:ext cx="9144000" cy="1050968"/>
          </a:xfrm>
        </p:spPr>
        <p:txBody>
          <a:bodyPr/>
          <a:lstStyle/>
          <a:p>
            <a:r>
              <a:rPr lang="pt-BR" dirty="0"/>
              <a:t>Mabel Teles </a:t>
            </a:r>
          </a:p>
        </p:txBody>
      </p:sp>
      <p:pic>
        <p:nvPicPr>
          <p:cNvPr id="5" name="Imagem 4" descr="Uma imagem contendo no interior, mesa, livro, computador&#10;&#10;Descrição gerada automaticamente">
            <a:extLst>
              <a:ext uri="{FF2B5EF4-FFF2-40B4-BE49-F238E27FC236}">
                <a16:creationId xmlns="" xmlns:a16="http://schemas.microsoft.com/office/drawing/2014/main" id="{2B0D9B70-3A3F-BE41-B81A-460F3242EC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361283" y="3089189"/>
            <a:ext cx="5763064" cy="3244968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="" xmlns:a16="http://schemas.microsoft.com/office/drawing/2014/main" id="{48879337-A6FE-1B42-97C4-8393E9D6CB2B}"/>
              </a:ext>
            </a:extLst>
          </p:cNvPr>
          <p:cNvSpPr txBox="1"/>
          <p:nvPr/>
        </p:nvSpPr>
        <p:spPr>
          <a:xfrm>
            <a:off x="3546389" y="7514005"/>
            <a:ext cx="54338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dirty="0">
                <a:hlinkClick r:id="rId3" tooltip="http://www.sul21.com.br/jornal/as-formas-de-acesso-aos-livros-no-brasil-e-ideias-para-aumentar-a-leitura-de-livros-no-brasil-por-regis-mesquita/"/>
              </a:rPr>
              <a:t>Esta Foto</a:t>
            </a:r>
            <a:r>
              <a:rPr lang="pt-BR" sz="900" dirty="0"/>
              <a:t> de Autor Desconhecido está licenciado em </a:t>
            </a:r>
            <a:r>
              <a:rPr lang="pt-BR" sz="900" dirty="0">
                <a:hlinkClick r:id="rId4" tooltip="https://creativecommons.org/licenses/by/3.0/"/>
              </a:rPr>
              <a:t>CC BY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1074307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5811180-F0CE-E840-80AA-5CD5ADD22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Clarifying writing style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F93D6BB-69DD-9645-A692-041778B227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Your own style.</a:t>
            </a:r>
            <a:r>
              <a:rPr lang="en-GB" dirty="0" smtClean="0"/>
              <a:t> According to </a:t>
            </a:r>
            <a:r>
              <a:rPr lang="en-GB" i="1" dirty="0" smtClean="0"/>
              <a:t>egokarmalogy,</a:t>
            </a:r>
            <a:r>
              <a:rPr lang="en-GB" dirty="0" smtClean="0"/>
              <a:t> one´s individual style is personal and unmistakable, resulting from a unique and voluntary combination of the elements of the language, according to the author´s temperament and expressive tendencies </a:t>
            </a:r>
            <a:r>
              <a:rPr lang="en-GB" dirty="0"/>
              <a:t>. </a:t>
            </a: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In this respect, it is important to consider the author´s baggage, or the expressive sum of retrolives of this particular conscin (paragenetics), naturally capable of influencing, positively or </a:t>
            </a:r>
            <a:r>
              <a:rPr lang="en-GB" dirty="0" smtClean="0"/>
              <a:t>not </a:t>
            </a:r>
            <a:r>
              <a:rPr lang="en-GB" dirty="0" smtClean="0"/>
              <a:t>so much, the quality of their current communication. 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Uma imagem contendo no interior, mesa, livro, computador&#10;&#10;Descrição gerada automaticamente">
            <a:extLst>
              <a:ext uri="{FF2B5EF4-FFF2-40B4-BE49-F238E27FC236}">
                <a16:creationId xmlns="" xmlns:a16="http://schemas.microsoft.com/office/drawing/2014/main" id="{366B0A8F-BB0B-CE40-B7B9-EB38FB421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6712" y="672027"/>
            <a:ext cx="1359488" cy="7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01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DB981A1-78D5-2548-A8FA-B256D621C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Clarifying writing style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71BCAEBE-864D-9E42-A791-FD5CB3A396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One´s personal style works as one´s </a:t>
            </a:r>
            <a:r>
              <a:rPr lang="en-GB" dirty="0" err="1" smtClean="0"/>
              <a:t>conscientiometer</a:t>
            </a:r>
            <a:r>
              <a:rPr lang="en-GB" dirty="0" smtClean="0"/>
              <a:t>, evidencing aspects of one´s consciential microuniverse, as in the following 10 examples:</a:t>
            </a:r>
          </a:p>
          <a:p>
            <a:pPr marL="0" indent="0">
              <a:buNone/>
            </a:pPr>
            <a:endParaRPr lang="en-GB" dirty="0" smtClean="0"/>
          </a:p>
          <a:p>
            <a:pPr marL="0" lvl="0" indent="0">
              <a:buNone/>
            </a:pPr>
            <a:r>
              <a:rPr lang="en-GB" b="1" dirty="0" smtClean="0"/>
              <a:t>1. Approach:</a:t>
            </a:r>
            <a:r>
              <a:rPr lang="en-GB" dirty="0" smtClean="0"/>
              <a:t> the breadth of one´s thosenic approaches</a:t>
            </a:r>
            <a:r>
              <a:rPr lang="en-GB" b="1" dirty="0" smtClean="0"/>
              <a:t>.</a:t>
            </a:r>
            <a:endParaRPr lang="en-GB" dirty="0" smtClean="0"/>
          </a:p>
          <a:p>
            <a:pPr marL="0" lvl="0" indent="0">
              <a:buNone/>
            </a:pPr>
            <a:r>
              <a:rPr lang="en-GB" b="1" dirty="0" smtClean="0"/>
              <a:t>2. Bathothosenity:</a:t>
            </a:r>
            <a:r>
              <a:rPr lang="en-GB" dirty="0" smtClean="0"/>
              <a:t> one´s </a:t>
            </a:r>
            <a:r>
              <a:rPr lang="en-GB" dirty="0"/>
              <a:t>l</a:t>
            </a:r>
            <a:r>
              <a:rPr lang="en-GB" dirty="0" smtClean="0"/>
              <a:t>anguage addictions</a:t>
            </a:r>
            <a:r>
              <a:rPr lang="en-GB" b="1" dirty="0" smtClean="0"/>
              <a:t>.</a:t>
            </a:r>
            <a:endParaRPr lang="en-GB" dirty="0" smtClean="0"/>
          </a:p>
          <a:p>
            <a:pPr marL="0" lvl="0" indent="0">
              <a:buNone/>
            </a:pPr>
            <a:r>
              <a:rPr lang="en-GB" b="1" dirty="0" smtClean="0"/>
              <a:t>3. Cosmoethics:</a:t>
            </a:r>
            <a:r>
              <a:rPr lang="en-GB" dirty="0" smtClean="0"/>
              <a:t> </a:t>
            </a:r>
            <a:r>
              <a:rPr lang="en-GB" dirty="0" smtClean="0"/>
              <a:t>personal </a:t>
            </a:r>
            <a:r>
              <a:rPr lang="en-GB" dirty="0" smtClean="0"/>
              <a:t>code of cosmoethics</a:t>
            </a:r>
            <a:r>
              <a:rPr lang="en-GB" b="1" dirty="0" smtClean="0"/>
              <a:t> </a:t>
            </a:r>
            <a:r>
              <a:rPr lang="en-GB" dirty="0" smtClean="0"/>
              <a:t>(PCC)</a:t>
            </a:r>
            <a:r>
              <a:rPr lang="en-GB" b="1" dirty="0" smtClean="0"/>
              <a:t>. </a:t>
            </a:r>
            <a:endParaRPr lang="en-GB" dirty="0" smtClean="0"/>
          </a:p>
          <a:p>
            <a:pPr marL="0" lvl="0" indent="0">
              <a:buNone/>
            </a:pPr>
            <a:r>
              <a:rPr lang="en-GB" b="1" dirty="0" smtClean="0"/>
              <a:t>4. Cosmovision:</a:t>
            </a:r>
            <a:r>
              <a:rPr lang="en-GB" dirty="0" smtClean="0"/>
              <a:t> the scope and qualification of one´s worldview</a:t>
            </a:r>
            <a:r>
              <a:rPr lang="en-GB" b="1" dirty="0" smtClean="0"/>
              <a:t>.</a:t>
            </a:r>
            <a:r>
              <a:rPr lang="en-GB" dirty="0" smtClean="0"/>
              <a:t> </a:t>
            </a:r>
          </a:p>
          <a:p>
            <a:pPr marL="0" lvl="0" indent="0">
              <a:buNone/>
            </a:pPr>
            <a:r>
              <a:rPr lang="en-GB" b="1" dirty="0" smtClean="0"/>
              <a:t>5. Culture:</a:t>
            </a:r>
            <a:r>
              <a:rPr lang="en-GB" dirty="0" smtClean="0"/>
              <a:t> the level of one´s erudition and personal culture</a:t>
            </a:r>
            <a:r>
              <a:rPr lang="en-GB" b="1" dirty="0" smtClean="0"/>
              <a:t>.</a:t>
            </a:r>
            <a:endParaRPr lang="en-GB" dirty="0" smtClean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Uma imagem contendo no interior, mesa, livro, computador&#10;&#10;Descrição gerada automaticamente">
            <a:extLst>
              <a:ext uri="{FF2B5EF4-FFF2-40B4-BE49-F238E27FC236}">
                <a16:creationId xmlns="" xmlns:a16="http://schemas.microsoft.com/office/drawing/2014/main" id="{F4F587C8-EF11-5F4C-80B7-6AAC08EFA2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6712" y="672027"/>
            <a:ext cx="1359488" cy="7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101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62FFF1-ADCA-4C45-B76A-8EB33EB38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Clarifying writing style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12A17191-DC40-5D43-AB9A-563CBD3E9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pt-BR" b="1" dirty="0"/>
              <a:t>6. </a:t>
            </a:r>
            <a:r>
              <a:rPr lang="en-GB" b="1" dirty="0" smtClean="0"/>
              <a:t>Dictionaries:</a:t>
            </a:r>
            <a:r>
              <a:rPr lang="en-GB" dirty="0" smtClean="0"/>
              <a:t> one´s breadth of synonymic, antonymic, and analogic brain dictionaries</a:t>
            </a:r>
            <a:r>
              <a:rPr lang="en-GB" b="1" dirty="0" smtClean="0"/>
              <a:t>. </a:t>
            </a:r>
            <a:endParaRPr lang="en-GB" dirty="0" smtClean="0"/>
          </a:p>
          <a:p>
            <a:pPr marL="0" lvl="0" indent="0">
              <a:buNone/>
            </a:pPr>
            <a:r>
              <a:rPr lang="en-GB" b="1" dirty="0" smtClean="0"/>
              <a:t>7. Didactics:</a:t>
            </a:r>
            <a:r>
              <a:rPr lang="en-GB" dirty="0" smtClean="0"/>
              <a:t> one´s parapedagogic technicality</a:t>
            </a:r>
            <a:r>
              <a:rPr lang="en-GB" b="1" dirty="0" smtClean="0"/>
              <a:t>.</a:t>
            </a:r>
            <a:r>
              <a:rPr lang="en-GB" dirty="0" smtClean="0"/>
              <a:t> </a:t>
            </a:r>
          </a:p>
          <a:p>
            <a:pPr marL="0" lvl="0" indent="0">
              <a:buNone/>
            </a:pPr>
            <a:r>
              <a:rPr lang="en-GB" b="1" dirty="0" smtClean="0"/>
              <a:t>8. Hyperacuity:</a:t>
            </a:r>
            <a:r>
              <a:rPr lang="en-GB" dirty="0" smtClean="0"/>
              <a:t> </a:t>
            </a:r>
            <a:r>
              <a:rPr lang="en-GB" dirty="0" smtClean="0"/>
              <a:t> standards </a:t>
            </a:r>
            <a:r>
              <a:rPr lang="en-GB" dirty="0" smtClean="0"/>
              <a:t>and use of insight, comprehensiveness, and detail</a:t>
            </a:r>
            <a:r>
              <a:rPr lang="en-GB" b="1" dirty="0" smtClean="0"/>
              <a:t>.</a:t>
            </a:r>
            <a:r>
              <a:rPr lang="en-GB" dirty="0" smtClean="0"/>
              <a:t>  </a:t>
            </a:r>
          </a:p>
          <a:p>
            <a:pPr marL="0" lvl="0" indent="0">
              <a:buNone/>
            </a:pPr>
            <a:r>
              <a:rPr lang="en-GB" b="1" dirty="0" smtClean="0"/>
              <a:t>9. Logics:</a:t>
            </a:r>
            <a:r>
              <a:rPr lang="en-GB" dirty="0" smtClean="0"/>
              <a:t> </a:t>
            </a:r>
            <a:r>
              <a:rPr lang="en-GB" dirty="0" smtClean="0"/>
              <a:t>level </a:t>
            </a:r>
            <a:r>
              <a:rPr lang="en-GB" dirty="0" smtClean="0"/>
              <a:t>of thosenic straightness</a:t>
            </a:r>
            <a:r>
              <a:rPr lang="en-GB" b="1" dirty="0" smtClean="0"/>
              <a:t>.</a:t>
            </a:r>
            <a:endParaRPr lang="en-GB" dirty="0" smtClean="0"/>
          </a:p>
          <a:p>
            <a:pPr marL="0" lvl="0" indent="0">
              <a:buNone/>
            </a:pPr>
            <a:r>
              <a:rPr lang="en-GB" b="1" dirty="0" smtClean="0"/>
              <a:t>10. Originality:</a:t>
            </a:r>
            <a:r>
              <a:rPr lang="en-GB" dirty="0" smtClean="0"/>
              <a:t> one´s creativity and </a:t>
            </a:r>
            <a:r>
              <a:rPr lang="en-GB" dirty="0"/>
              <a:t>g</a:t>
            </a:r>
            <a:r>
              <a:rPr lang="en-GB" dirty="0" smtClean="0"/>
              <a:t>raphothosenic originality</a:t>
            </a:r>
            <a:r>
              <a:rPr lang="en-GB" b="1" dirty="0" smtClean="0"/>
              <a:t>. </a:t>
            </a:r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Imagem 3" descr="Uma imagem contendo no interior, mesa, livro, computador&#10;&#10;Descrição gerada automaticamente">
            <a:extLst>
              <a:ext uri="{FF2B5EF4-FFF2-40B4-BE49-F238E27FC236}">
                <a16:creationId xmlns="" xmlns:a16="http://schemas.microsoft.com/office/drawing/2014/main" id="{F049B002-B049-F246-B942-FA5329C24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6712" y="672027"/>
            <a:ext cx="1359488" cy="7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121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47E446-A0D1-694E-955F-5372D2AC7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Clarifying writing style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B0DB3ECE-CF6C-574B-BB50-A124E01042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It is important to the claritaskal author to analyse in detail the tendencies</a:t>
            </a:r>
            <a:r>
              <a:rPr lang="en-GB" dirty="0"/>
              <a:t> </a:t>
            </a:r>
            <a:r>
              <a:rPr lang="en-GB" dirty="0" smtClean="0"/>
              <a:t>and particularities of their own thosenity – capable of modelling their personal graphothosenic style. </a:t>
            </a:r>
          </a:p>
          <a:p>
            <a:endParaRPr lang="en-GB" dirty="0"/>
          </a:p>
        </p:txBody>
      </p:sp>
      <p:pic>
        <p:nvPicPr>
          <p:cNvPr id="4" name="Imagem 3" descr="Uma imagem contendo no interior, mesa, livro, computador&#10;&#10;Descrição gerada automaticamente">
            <a:extLst>
              <a:ext uri="{FF2B5EF4-FFF2-40B4-BE49-F238E27FC236}">
                <a16:creationId xmlns="" xmlns:a16="http://schemas.microsoft.com/office/drawing/2014/main" id="{58FC4F9A-5812-FA47-961E-964862FCD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6712" y="672027"/>
            <a:ext cx="1359488" cy="7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6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7B00B4-B692-DF49-8564-D80548957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Clarifying writing style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5ADB82C-2AE7-0540-9CB1-4A6046B0A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GB" dirty="0" smtClean="0"/>
              <a:t>For</a:t>
            </a:r>
            <a:r>
              <a:rPr lang="en-GB" i="1" dirty="0" smtClean="0"/>
              <a:t> young</a:t>
            </a:r>
            <a:r>
              <a:rPr lang="en-GB" dirty="0" smtClean="0"/>
              <a:t> intermissivists</a:t>
            </a:r>
            <a:r>
              <a:rPr lang="en-GB" i="1" dirty="0" smtClean="0"/>
              <a:t>,</a:t>
            </a:r>
            <a:r>
              <a:rPr lang="en-GB" dirty="0" smtClean="0"/>
              <a:t> that is, for those who have only so far taken 1 (one</a:t>
            </a:r>
            <a:r>
              <a:rPr lang="en-GB" dirty="0"/>
              <a:t>) </a:t>
            </a:r>
            <a:r>
              <a:rPr lang="en-GB" dirty="0" smtClean="0"/>
              <a:t>intermissive course, this assessment is even more made necessary if we consider the hypothesis that most of these conscins are still in the stage of convalescence and/or overcoming artistic, religious and/or belligerent </a:t>
            </a:r>
            <a:r>
              <a:rPr lang="en-GB" dirty="0" smtClean="0"/>
              <a:t>holothosenes, </a:t>
            </a:r>
            <a:r>
              <a:rPr lang="en-GB" dirty="0" smtClean="0"/>
              <a:t>and therefore still predisposed to </a:t>
            </a:r>
            <a:r>
              <a:rPr lang="en-GB" dirty="0" smtClean="0"/>
              <a:t>current incursion of remnants </a:t>
            </a:r>
            <a:r>
              <a:rPr lang="en-GB" dirty="0" smtClean="0"/>
              <a:t>of such holothosenes in their personal style, compromising the </a:t>
            </a:r>
            <a:r>
              <a:rPr lang="en-GB" dirty="0" smtClean="0"/>
              <a:t>effect </a:t>
            </a:r>
            <a:r>
              <a:rPr lang="en-GB" dirty="0" smtClean="0"/>
              <a:t>of the proposed clarification.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Uma imagem contendo no interior, mesa, livro, computador&#10;&#10;Descrição gerada automaticamente">
            <a:extLst>
              <a:ext uri="{FF2B5EF4-FFF2-40B4-BE49-F238E27FC236}">
                <a16:creationId xmlns="" xmlns:a16="http://schemas.microsoft.com/office/drawing/2014/main" id="{5F96A0B0-8C0D-504E-BB87-3B3CFEFDF1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6712" y="672027"/>
            <a:ext cx="1359488" cy="7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950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1A1B417-3C57-DD4C-9301-4144505EC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Clarifying writing style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52B245CD-C12D-0149-A09F-E3E5B3DB9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01</a:t>
            </a:r>
            <a:r>
              <a:rPr lang="pt-BR" b="1" dirty="0"/>
              <a:t>.</a:t>
            </a:r>
            <a:r>
              <a:rPr lang="pt-BR" dirty="0"/>
              <a:t> </a:t>
            </a:r>
            <a:r>
              <a:rPr lang="en-GB" b="1" dirty="0" smtClean="0"/>
              <a:t>Self-thosene.</a:t>
            </a:r>
            <a:r>
              <a:rPr lang="en-GB" dirty="0" smtClean="0"/>
              <a:t> One´s style expresses one´s self-thosenation. Hence, the explicit or incomprehensible text, for example, stems from a similar </a:t>
            </a:r>
            <a:r>
              <a:rPr lang="en-GB" dirty="0" smtClean="0"/>
              <a:t>thosenity.   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02. </a:t>
            </a:r>
            <a:r>
              <a:rPr lang="en-GB" b="1" dirty="0" smtClean="0"/>
              <a:t>Straightness. </a:t>
            </a:r>
            <a:r>
              <a:rPr lang="en-GB" dirty="0" smtClean="0"/>
              <a:t>When one´s self-thosenity is clear and flows straightforward it </a:t>
            </a:r>
            <a:r>
              <a:rPr lang="en-GB" dirty="0" smtClean="0"/>
              <a:t>becomes much</a:t>
            </a:r>
            <a:r>
              <a:rPr lang="en-GB" dirty="0" smtClean="0"/>
              <a:t> </a:t>
            </a:r>
            <a:r>
              <a:rPr lang="en-GB" dirty="0" smtClean="0"/>
              <a:t>easier to be expressed. </a:t>
            </a:r>
          </a:p>
          <a:p>
            <a:pPr marL="0" indent="0">
              <a:buNone/>
            </a:pPr>
            <a:r>
              <a:rPr lang="en-GB" dirty="0" smtClean="0"/>
              <a:t>03. </a:t>
            </a:r>
            <a:r>
              <a:rPr lang="en-GB" b="1" dirty="0" smtClean="0"/>
              <a:t>Pathothosenity.</a:t>
            </a:r>
            <a:r>
              <a:rPr lang="en-GB" dirty="0"/>
              <a:t> An </a:t>
            </a:r>
            <a:r>
              <a:rPr lang="en-GB" dirty="0" smtClean="0"/>
              <a:t>unhealthy, sinister, or tortuous self-thosenity </a:t>
            </a:r>
            <a:r>
              <a:rPr lang="en-GB" dirty="0" smtClean="0"/>
              <a:t>results in a </a:t>
            </a:r>
            <a:r>
              <a:rPr lang="en-GB" dirty="0" smtClean="0"/>
              <a:t>confused, choppy, or even anticosmoethical style. </a:t>
            </a:r>
          </a:p>
          <a:p>
            <a:pPr marL="0" indent="0">
              <a:buNone/>
            </a:pPr>
            <a:r>
              <a:rPr lang="en-GB" dirty="0" smtClean="0"/>
              <a:t>04. </a:t>
            </a:r>
            <a:r>
              <a:rPr lang="en-GB" b="1" dirty="0" smtClean="0"/>
              <a:t>Negligence.</a:t>
            </a:r>
            <a:r>
              <a:rPr lang="en-GB" dirty="0" smtClean="0"/>
              <a:t> </a:t>
            </a:r>
            <a:r>
              <a:rPr lang="en-GB" dirty="0" smtClean="0"/>
              <a:t>The conscin that writes </a:t>
            </a:r>
            <a:r>
              <a:rPr lang="en-GB" dirty="0" smtClean="0"/>
              <a:t>negligently and without care confesses, first of all, </a:t>
            </a:r>
            <a:r>
              <a:rPr lang="en-GB" dirty="0" smtClean="0"/>
              <a:t>contempt </a:t>
            </a:r>
            <a:r>
              <a:rPr lang="en-GB" dirty="0" smtClean="0"/>
              <a:t>for their own thoughts.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Uma imagem contendo no interior, mesa, livro, computador&#10;&#10;Descrição gerada automaticamente">
            <a:extLst>
              <a:ext uri="{FF2B5EF4-FFF2-40B4-BE49-F238E27FC236}">
                <a16:creationId xmlns="" xmlns:a16="http://schemas.microsoft.com/office/drawing/2014/main" id="{8724D0E4-F735-4140-B7EE-06D522542C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6712" y="672027"/>
            <a:ext cx="1359488" cy="7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219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AAF8BAF-FF8E-F246-A798-331BA80A0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Clarifying writing style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EC32705C-4EB1-1E4D-BF8A-DCCAF389D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05. </a:t>
            </a:r>
            <a:r>
              <a:rPr lang="en-GB" b="1" dirty="0" smtClean="0"/>
              <a:t>Priority.</a:t>
            </a:r>
            <a:r>
              <a:rPr lang="en-GB" dirty="0" smtClean="0"/>
              <a:t> On the other hand, an excessive attachment to form in detriment of contents shows the writer´s lack of evolutionary priority. </a:t>
            </a:r>
          </a:p>
          <a:p>
            <a:pPr marL="0" indent="0">
              <a:buNone/>
            </a:pPr>
            <a:r>
              <a:rPr lang="en-GB" dirty="0" smtClean="0"/>
              <a:t>06. </a:t>
            </a:r>
            <a:r>
              <a:rPr lang="en-GB" b="1" dirty="0" smtClean="0"/>
              <a:t>Cover-up. </a:t>
            </a:r>
            <a:r>
              <a:rPr lang="en-GB" dirty="0" smtClean="0"/>
              <a:t>Strong evolutionary text does not need to </a:t>
            </a:r>
            <a:r>
              <a:rPr lang="en-GB" dirty="0" smtClean="0"/>
              <a:t>be hidden </a:t>
            </a:r>
            <a:r>
              <a:rPr lang="en-GB" smtClean="0"/>
              <a:t>behind intricate phrases </a:t>
            </a:r>
            <a:r>
              <a:rPr lang="en-GB" dirty="0" smtClean="0"/>
              <a:t>and obscure approaches.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Uma imagem contendo no interior, mesa, livro, computador&#10;&#10;Descrição gerada automaticamente">
            <a:extLst>
              <a:ext uri="{FF2B5EF4-FFF2-40B4-BE49-F238E27FC236}">
                <a16:creationId xmlns="" xmlns:a16="http://schemas.microsoft.com/office/drawing/2014/main" id="{FC5FFF05-8A1A-DF47-B152-D3EFA2988C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6712" y="672027"/>
            <a:ext cx="1359488" cy="7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44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415D89-B629-2842-9B3F-AA1D847AE5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2096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Thank you to all!</a:t>
            </a:r>
            <a:br>
              <a:rPr lang="en-GB" dirty="0"/>
            </a:br>
            <a:endParaRPr lang="pt-BR" dirty="0"/>
          </a:p>
        </p:txBody>
      </p:sp>
      <p:pic>
        <p:nvPicPr>
          <p:cNvPr id="4" name="Imagem 3" descr="Uma imagem contendo no interior, mesa, livro, computador&#10;&#10;Descrição gerada automaticamente">
            <a:extLst>
              <a:ext uri="{FF2B5EF4-FFF2-40B4-BE49-F238E27FC236}">
                <a16:creationId xmlns="" xmlns:a16="http://schemas.microsoft.com/office/drawing/2014/main" id="{94FCBFFB-DC0E-F94F-8C6E-32DAC365AF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88724" y="1576138"/>
            <a:ext cx="4197302" cy="2363344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693" y="4552409"/>
            <a:ext cx="1501363" cy="1338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8834" y="4481932"/>
            <a:ext cx="1718585" cy="1479549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682" y="4481932"/>
            <a:ext cx="1912699" cy="139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3953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AF3DBF0-346E-6840-8CD2-9FD0B7E58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Definitions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D46BAB03-6018-5642-BF97-CD0C98EA5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 smtClean="0"/>
              <a:t>Definition.</a:t>
            </a:r>
            <a:r>
              <a:rPr lang="en-GB" dirty="0" smtClean="0"/>
              <a:t> </a:t>
            </a:r>
            <a:r>
              <a:rPr lang="en-GB" i="1" dirty="0" smtClean="0"/>
              <a:t>Writing that clarifies, or </a:t>
            </a:r>
            <a:r>
              <a:rPr lang="en-GB" i="1" dirty="0" smtClean="0"/>
              <a:t>clarifying </a:t>
            </a:r>
            <a:r>
              <a:rPr lang="en-GB" i="1" dirty="0" smtClean="0"/>
              <a:t>writing </a:t>
            </a:r>
            <a:r>
              <a:rPr lang="en-GB" dirty="0" smtClean="0"/>
              <a:t>is the act or effect of representing ideas, attitudes, questioning, hypotheses, and priority explicatory information in graphic form.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b="1" dirty="0" smtClean="0"/>
              <a:t>Text.</a:t>
            </a:r>
            <a:r>
              <a:rPr lang="en-GB" dirty="0" smtClean="0"/>
              <a:t> </a:t>
            </a:r>
            <a:r>
              <a:rPr lang="en-GB" dirty="0" smtClean="0"/>
              <a:t>The </a:t>
            </a:r>
            <a:r>
              <a:rPr lang="en-GB" i="1" dirty="0" smtClean="0"/>
              <a:t>Clarifying </a:t>
            </a:r>
            <a:r>
              <a:rPr lang="en-GB" i="1" dirty="0" smtClean="0"/>
              <a:t>text</a:t>
            </a:r>
            <a:r>
              <a:rPr lang="en-GB" dirty="0" smtClean="0"/>
              <a:t> is a product of </a:t>
            </a:r>
            <a:r>
              <a:rPr lang="en-GB" i="1" dirty="0" smtClean="0"/>
              <a:t>claritaskal</a:t>
            </a:r>
            <a:r>
              <a:rPr lang="en-GB" dirty="0" smtClean="0"/>
              <a:t> writing, and it consists of </a:t>
            </a:r>
            <a:r>
              <a:rPr lang="en-GB" dirty="0" smtClean="0"/>
              <a:t>a set </a:t>
            </a:r>
            <a:r>
              <a:rPr lang="en-GB" dirty="0" smtClean="0"/>
              <a:t>of arguments </a:t>
            </a:r>
            <a:r>
              <a:rPr lang="en-GB" dirty="0" smtClean="0"/>
              <a:t>produced by </a:t>
            </a:r>
            <a:r>
              <a:rPr lang="en-GB" dirty="0" smtClean="0"/>
              <a:t>the writer capable of observing, criticizing, elucidating, making explicit, and </a:t>
            </a:r>
            <a:r>
              <a:rPr lang="en-GB" dirty="0" smtClean="0"/>
              <a:t>communicating ideas</a:t>
            </a:r>
            <a:r>
              <a:rPr lang="en-GB" dirty="0" smtClean="0"/>
              <a:t>, constructs, techniques, and procedures related to the course or process of evolution. </a:t>
            </a:r>
            <a:endParaRPr lang="en-GB" dirty="0"/>
          </a:p>
        </p:txBody>
      </p:sp>
      <p:pic>
        <p:nvPicPr>
          <p:cNvPr id="4" name="Imagem 3" descr="Uma imagem contendo no interior, mesa, livro, computador&#10;&#10;Descrição gerada automaticamente">
            <a:extLst>
              <a:ext uri="{FF2B5EF4-FFF2-40B4-BE49-F238E27FC236}">
                <a16:creationId xmlns="" xmlns:a16="http://schemas.microsoft.com/office/drawing/2014/main" id="{8754063D-47F2-F84B-AB86-1E3CC81DB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994312" y="519627"/>
            <a:ext cx="1359488" cy="7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902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C70492C-6B1C-5743-AD06-1FE6AB1C7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Characteristics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DD9A119-B52E-9E43-9C64-006F248687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01. </a:t>
            </a:r>
            <a:r>
              <a:rPr lang="en-GB" b="1" dirty="0" smtClean="0"/>
              <a:t>Alert.</a:t>
            </a:r>
            <a:r>
              <a:rPr lang="en-GB" dirty="0" smtClean="0"/>
              <a:t> On the alert to the dangers and setbacks of life. </a:t>
            </a:r>
          </a:p>
          <a:p>
            <a:pPr marL="0" indent="0">
              <a:buNone/>
            </a:pPr>
            <a:r>
              <a:rPr lang="en-GB" dirty="0" smtClean="0"/>
              <a:t>02. </a:t>
            </a:r>
            <a:r>
              <a:rPr lang="en-GB" b="1" dirty="0" smtClean="0"/>
              <a:t>New paths. </a:t>
            </a:r>
            <a:r>
              <a:rPr lang="en-GB" dirty="0" smtClean="0"/>
              <a:t>Breaking new ground</a:t>
            </a:r>
          </a:p>
          <a:p>
            <a:pPr marL="0" indent="0">
              <a:buNone/>
            </a:pPr>
            <a:r>
              <a:rPr lang="en-GB" dirty="0" smtClean="0"/>
              <a:t>03. </a:t>
            </a:r>
            <a:r>
              <a:rPr lang="en-GB" b="1" dirty="0" smtClean="0"/>
              <a:t>Conscious.</a:t>
            </a:r>
            <a:r>
              <a:rPr lang="en-GB" dirty="0" smtClean="0"/>
              <a:t> Exposing consciential reality as is. </a:t>
            </a:r>
          </a:p>
          <a:p>
            <a:pPr marL="0" indent="0">
              <a:buNone/>
            </a:pPr>
            <a:r>
              <a:rPr lang="en-GB" dirty="0" smtClean="0"/>
              <a:t>04. </a:t>
            </a:r>
            <a:r>
              <a:rPr lang="en-GB" b="1" dirty="0" smtClean="0"/>
              <a:t>Cosmoethical.</a:t>
            </a:r>
            <a:r>
              <a:rPr lang="en-GB" dirty="0" smtClean="0"/>
              <a:t> Exalting cosmoethical principles. </a:t>
            </a:r>
          </a:p>
          <a:p>
            <a:pPr marL="0" indent="0">
              <a:buNone/>
            </a:pPr>
            <a:r>
              <a:rPr lang="en-GB" dirty="0" smtClean="0"/>
              <a:t>05. </a:t>
            </a:r>
            <a:r>
              <a:rPr lang="en-GB" b="1" dirty="0" smtClean="0"/>
              <a:t>Critical.</a:t>
            </a:r>
            <a:r>
              <a:rPr lang="en-GB" dirty="0" smtClean="0"/>
              <a:t> Criticizing evolutionary pathologies and regressions, and simultaneously presenting new solutions. </a:t>
            </a:r>
          </a:p>
          <a:p>
            <a:pPr marL="0" indent="0">
              <a:buNone/>
            </a:pPr>
            <a:r>
              <a:rPr lang="en-GB" dirty="0" smtClean="0"/>
              <a:t>06. </a:t>
            </a:r>
            <a:r>
              <a:rPr lang="en-GB" b="1" dirty="0" smtClean="0"/>
              <a:t>Deintrusive.</a:t>
            </a:r>
            <a:r>
              <a:rPr lang="en-GB" dirty="0" smtClean="0"/>
              <a:t> Contributing to Self and heterodeintrusion.  </a:t>
            </a:r>
          </a:p>
          <a:p>
            <a:pPr marL="0" indent="0">
              <a:buNone/>
            </a:pPr>
            <a:r>
              <a:rPr lang="en-GB" dirty="0" smtClean="0"/>
              <a:t>07. </a:t>
            </a:r>
            <a:r>
              <a:rPr lang="en-GB" b="1" dirty="0" smtClean="0"/>
              <a:t>Facts.</a:t>
            </a:r>
            <a:r>
              <a:rPr lang="en-GB" dirty="0" smtClean="0"/>
              <a:t> Clarifying by showing the facts and parafacts.</a:t>
            </a:r>
          </a:p>
          <a:p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Uma imagem contendo no interior, mesa, livro, computador&#10;&#10;Descrição gerada automaticamente">
            <a:extLst>
              <a:ext uri="{FF2B5EF4-FFF2-40B4-BE49-F238E27FC236}">
                <a16:creationId xmlns="" xmlns:a16="http://schemas.microsoft.com/office/drawing/2014/main" id="{90D8DDA9-0A67-9C43-A387-4FAE1F2964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6712" y="672027"/>
            <a:ext cx="1359488" cy="7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358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A58C745-ACCF-CE44-9BB0-4B89A23B5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Characteristics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2C28AE7-3DF1-6C44-A356-699DD08B0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 smtClean="0"/>
              <a:t>08</a:t>
            </a:r>
            <a:r>
              <a:rPr lang="en-GB" dirty="0" smtClean="0"/>
              <a:t>. </a:t>
            </a:r>
            <a:r>
              <a:rPr lang="en-GB" b="1" dirty="0" smtClean="0"/>
              <a:t>Information.</a:t>
            </a:r>
            <a:r>
              <a:rPr lang="en-GB" dirty="0" smtClean="0"/>
              <a:t> Informing without attempting to convince. </a:t>
            </a:r>
          </a:p>
          <a:p>
            <a:pPr marL="0" indent="0">
              <a:buNone/>
            </a:pPr>
            <a:r>
              <a:rPr lang="en-GB" dirty="0" smtClean="0"/>
              <a:t>09. </a:t>
            </a:r>
            <a:r>
              <a:rPr lang="en-GB" b="1" dirty="0" smtClean="0"/>
              <a:t>Motivation.</a:t>
            </a:r>
            <a:r>
              <a:rPr lang="en-GB" dirty="0" smtClean="0"/>
              <a:t> </a:t>
            </a:r>
            <a:r>
              <a:rPr lang="en-GB" dirty="0" smtClean="0"/>
              <a:t>Encouraging </a:t>
            </a:r>
            <a:r>
              <a:rPr lang="en-GB" dirty="0" smtClean="0"/>
              <a:t>the reader´s self-motivation.  </a:t>
            </a:r>
          </a:p>
          <a:p>
            <a:pPr marL="0" indent="0">
              <a:buNone/>
            </a:pPr>
            <a:r>
              <a:rPr lang="en-GB" dirty="0" smtClean="0"/>
              <a:t>10. </a:t>
            </a:r>
            <a:r>
              <a:rPr lang="en-GB" b="1" dirty="0" smtClean="0"/>
              <a:t>Neophilia.</a:t>
            </a:r>
            <a:r>
              <a:rPr lang="en-GB" dirty="0" smtClean="0"/>
              <a:t> </a:t>
            </a:r>
            <a:r>
              <a:rPr lang="en-GB" dirty="0" smtClean="0"/>
              <a:t>Giving </a:t>
            </a:r>
            <a:r>
              <a:rPr lang="en-GB" dirty="0" smtClean="0"/>
              <a:t>rise to neophilic readers. </a:t>
            </a:r>
          </a:p>
          <a:p>
            <a:pPr marL="0" indent="0">
              <a:buNone/>
            </a:pPr>
            <a:r>
              <a:rPr lang="en-GB" dirty="0" smtClean="0"/>
              <a:t>11. </a:t>
            </a:r>
            <a:r>
              <a:rPr lang="en-GB" b="1" dirty="0" smtClean="0"/>
              <a:t>Neosynapses.</a:t>
            </a:r>
            <a:r>
              <a:rPr lang="en-GB" dirty="0" smtClean="0"/>
              <a:t> </a:t>
            </a:r>
            <a:r>
              <a:rPr lang="en-GB" dirty="0" smtClean="0"/>
              <a:t>Stimulating </a:t>
            </a:r>
            <a:r>
              <a:rPr lang="en-GB" dirty="0" smtClean="0"/>
              <a:t>the development of neosynapses.</a:t>
            </a:r>
          </a:p>
          <a:p>
            <a:pPr marL="0" indent="0">
              <a:buNone/>
            </a:pPr>
            <a:r>
              <a:rPr lang="en-GB" dirty="0" smtClean="0"/>
              <a:t>12. </a:t>
            </a:r>
            <a:r>
              <a:rPr lang="en-GB" b="1" dirty="0" smtClean="0"/>
              <a:t>Prophylaxis.</a:t>
            </a:r>
            <a:r>
              <a:rPr lang="en-GB" dirty="0" smtClean="0"/>
              <a:t> </a:t>
            </a:r>
            <a:r>
              <a:rPr lang="en-GB" dirty="0" smtClean="0"/>
              <a:t>Indicating </a:t>
            </a:r>
            <a:r>
              <a:rPr lang="en-GB" dirty="0" smtClean="0"/>
              <a:t>prophylactic techniques for the pathologies and vicissitudes of human life. </a:t>
            </a:r>
          </a:p>
          <a:p>
            <a:pPr marL="0" indent="0">
              <a:buNone/>
            </a:pPr>
            <a:r>
              <a:rPr lang="en-GB" dirty="0" smtClean="0"/>
              <a:t>13. </a:t>
            </a:r>
            <a:r>
              <a:rPr lang="en-GB" b="1" dirty="0" smtClean="0"/>
              <a:t>Questioning.</a:t>
            </a:r>
            <a:r>
              <a:rPr lang="en-GB" dirty="0" smtClean="0"/>
              <a:t> </a:t>
            </a:r>
            <a:r>
              <a:rPr lang="en-GB" dirty="0" smtClean="0"/>
              <a:t>Questioning, </a:t>
            </a:r>
            <a:r>
              <a:rPr lang="en-GB" dirty="0" smtClean="0"/>
              <a:t>in a healthy way, </a:t>
            </a:r>
            <a:r>
              <a:rPr lang="en-GB" dirty="0" smtClean="0"/>
              <a:t>existing </a:t>
            </a:r>
            <a:r>
              <a:rPr lang="en-GB" dirty="0" smtClean="0"/>
              <a:t>knowledge. </a:t>
            </a:r>
          </a:p>
          <a:p>
            <a:pPr marL="0" indent="0">
              <a:buNone/>
            </a:pPr>
            <a:r>
              <a:rPr lang="en-GB" dirty="0" smtClean="0"/>
              <a:t>14. </a:t>
            </a:r>
            <a:r>
              <a:rPr lang="en-GB" b="1" dirty="0" smtClean="0"/>
              <a:t>Rational.</a:t>
            </a:r>
            <a:r>
              <a:rPr lang="en-GB" dirty="0" smtClean="0"/>
              <a:t> </a:t>
            </a:r>
            <a:r>
              <a:rPr lang="en-GB" dirty="0" smtClean="0"/>
              <a:t>Exalting </a:t>
            </a:r>
            <a:r>
              <a:rPr lang="en-GB" dirty="0" smtClean="0"/>
              <a:t>rationality and self-discernment. </a:t>
            </a:r>
          </a:p>
          <a:p>
            <a:pPr marL="0" indent="0">
              <a:buNone/>
            </a:pPr>
            <a:r>
              <a:rPr lang="en-GB" dirty="0" smtClean="0"/>
              <a:t>15. </a:t>
            </a:r>
            <a:r>
              <a:rPr lang="en-GB" b="1" dirty="0" smtClean="0"/>
              <a:t>Recycling.</a:t>
            </a:r>
            <a:r>
              <a:rPr lang="en-GB" dirty="0" smtClean="0"/>
              <a:t> </a:t>
            </a:r>
            <a:r>
              <a:rPr lang="en-GB" dirty="0" smtClean="0"/>
              <a:t>Promoting </a:t>
            </a:r>
            <a:r>
              <a:rPr lang="en-GB" dirty="0" smtClean="0"/>
              <a:t>existential recycling (recexis) and intraconsciential recycling (recins). </a:t>
            </a:r>
          </a:p>
          <a:p>
            <a:endParaRPr lang="pt-BR" dirty="0"/>
          </a:p>
        </p:txBody>
      </p:sp>
      <p:pic>
        <p:nvPicPr>
          <p:cNvPr id="4" name="Imagem 3" descr="Uma imagem contendo no interior, mesa, livro, computador&#10;&#10;Descrição gerada automaticamente">
            <a:extLst>
              <a:ext uri="{FF2B5EF4-FFF2-40B4-BE49-F238E27FC236}">
                <a16:creationId xmlns="" xmlns:a16="http://schemas.microsoft.com/office/drawing/2014/main" id="{36672817-CD2D-8F43-9992-274811007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6712" y="672027"/>
            <a:ext cx="1359488" cy="7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39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B185CA1-7F04-2A41-A353-ECB8BE644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Characteristics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89FB38A-DA15-3843-92BE-F0F977455D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16. </a:t>
            </a:r>
            <a:r>
              <a:rPr lang="en-GB" b="1" dirty="0" smtClean="0"/>
              <a:t>Reflection.</a:t>
            </a:r>
            <a:r>
              <a:rPr lang="en-GB" dirty="0" smtClean="0"/>
              <a:t> </a:t>
            </a:r>
            <a:r>
              <a:rPr lang="en-GB" dirty="0" smtClean="0"/>
              <a:t>Taking </a:t>
            </a:r>
            <a:r>
              <a:rPr lang="en-GB" dirty="0" smtClean="0"/>
              <a:t>the reader to reflection.  </a:t>
            </a:r>
          </a:p>
          <a:p>
            <a:pPr marL="0" indent="0">
              <a:buNone/>
            </a:pPr>
            <a:r>
              <a:rPr lang="en-GB" dirty="0" smtClean="0"/>
              <a:t>17. </a:t>
            </a:r>
            <a:r>
              <a:rPr lang="en-GB" b="1" dirty="0" smtClean="0"/>
              <a:t>Renovation.</a:t>
            </a:r>
            <a:r>
              <a:rPr lang="en-GB" dirty="0" smtClean="0"/>
              <a:t> </a:t>
            </a:r>
            <a:r>
              <a:rPr lang="en-GB" dirty="0" smtClean="0"/>
              <a:t>Renewing  existing </a:t>
            </a:r>
            <a:r>
              <a:rPr lang="en-GB" dirty="0" smtClean="0"/>
              <a:t>knowledge. </a:t>
            </a:r>
          </a:p>
          <a:p>
            <a:pPr marL="0" indent="0">
              <a:buNone/>
            </a:pPr>
            <a:r>
              <a:rPr lang="en-GB" dirty="0" smtClean="0"/>
              <a:t>18. </a:t>
            </a:r>
            <a:r>
              <a:rPr lang="en-GB" b="1" dirty="0" smtClean="0"/>
              <a:t>Direction.</a:t>
            </a:r>
            <a:r>
              <a:rPr lang="en-GB" dirty="0" smtClean="0"/>
              <a:t> </a:t>
            </a:r>
            <a:r>
              <a:rPr lang="en-GB" dirty="0" smtClean="0"/>
              <a:t>Indicating </a:t>
            </a:r>
            <a:r>
              <a:rPr lang="en-GB" dirty="0" smtClean="0"/>
              <a:t>priority directions. </a:t>
            </a:r>
          </a:p>
          <a:p>
            <a:pPr marL="0" indent="0">
              <a:buNone/>
            </a:pPr>
            <a:r>
              <a:rPr lang="en-GB" dirty="0" smtClean="0"/>
              <a:t>19. </a:t>
            </a:r>
            <a:r>
              <a:rPr lang="en-GB" b="1" dirty="0" smtClean="0"/>
              <a:t>Techniques.</a:t>
            </a:r>
            <a:r>
              <a:rPr lang="en-GB" dirty="0" smtClean="0"/>
              <a:t> </a:t>
            </a:r>
            <a:r>
              <a:rPr lang="en-GB" dirty="0" smtClean="0"/>
              <a:t>Presenting </a:t>
            </a:r>
            <a:r>
              <a:rPr lang="en-GB" dirty="0" smtClean="0"/>
              <a:t>techniques </a:t>
            </a:r>
            <a:r>
              <a:rPr lang="en-GB" dirty="0" smtClean="0"/>
              <a:t>that help one to overcome </a:t>
            </a:r>
            <a:r>
              <a:rPr lang="en-GB" dirty="0" smtClean="0"/>
              <a:t>consciential ailments. </a:t>
            </a:r>
          </a:p>
          <a:p>
            <a:pPr marL="0" indent="0">
              <a:buNone/>
            </a:pPr>
            <a:r>
              <a:rPr lang="en-GB" dirty="0" smtClean="0"/>
              <a:t>20. </a:t>
            </a:r>
            <a:r>
              <a:rPr lang="en-GB" b="1" dirty="0" smtClean="0"/>
              <a:t>Therapy.</a:t>
            </a:r>
            <a:r>
              <a:rPr lang="en-GB" dirty="0" smtClean="0"/>
              <a:t> </a:t>
            </a:r>
            <a:r>
              <a:rPr lang="en-GB" dirty="0" smtClean="0"/>
              <a:t>Giving s</a:t>
            </a:r>
            <a:r>
              <a:rPr lang="en-GB" dirty="0" smtClean="0"/>
              <a:t>trength to </a:t>
            </a:r>
            <a:r>
              <a:rPr lang="en-GB" dirty="0" smtClean="0"/>
              <a:t>the </a:t>
            </a:r>
            <a:r>
              <a:rPr lang="en-GB" dirty="0" smtClean="0"/>
              <a:t>sick </a:t>
            </a:r>
            <a:r>
              <a:rPr lang="en-GB" dirty="0" smtClean="0"/>
              <a:t>(bibliotherapy).  </a:t>
            </a:r>
          </a:p>
          <a:p>
            <a:pPr marL="0" indent="0">
              <a:buNone/>
            </a:pPr>
            <a:r>
              <a:rPr lang="en-GB" dirty="0" smtClean="0"/>
              <a:t>21. </a:t>
            </a:r>
            <a:r>
              <a:rPr lang="en-GB" b="1" dirty="0" smtClean="0"/>
              <a:t>Universalism. </a:t>
            </a:r>
            <a:r>
              <a:rPr lang="en-GB" dirty="0" smtClean="0"/>
              <a:t>Respecting </a:t>
            </a:r>
            <a:r>
              <a:rPr lang="en-GB" dirty="0" smtClean="0"/>
              <a:t>divergence, without undesirable abetting.</a:t>
            </a:r>
            <a:r>
              <a:rPr lang="en-GB" b="1" dirty="0" smtClean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22. </a:t>
            </a:r>
            <a:r>
              <a:rPr lang="en-GB" b="1" dirty="0" smtClean="0"/>
              <a:t>Verpons.</a:t>
            </a:r>
            <a:r>
              <a:rPr lang="en-GB" dirty="0" smtClean="0"/>
              <a:t> </a:t>
            </a:r>
            <a:r>
              <a:rPr lang="en-GB" dirty="0" smtClean="0"/>
              <a:t>Proposing </a:t>
            </a:r>
            <a:r>
              <a:rPr lang="en-GB" dirty="0" smtClean="0"/>
              <a:t>leading-edge relative truths.</a:t>
            </a:r>
          </a:p>
          <a:p>
            <a:endParaRPr lang="pt-BR" dirty="0"/>
          </a:p>
        </p:txBody>
      </p:sp>
      <p:pic>
        <p:nvPicPr>
          <p:cNvPr id="5" name="Imagem 4" descr="Uma imagem contendo no interior, mesa, livro, computador&#10;&#10;Descrição gerada automaticamente">
            <a:extLst>
              <a:ext uri="{FF2B5EF4-FFF2-40B4-BE49-F238E27FC236}">
                <a16:creationId xmlns="" xmlns:a16="http://schemas.microsoft.com/office/drawing/2014/main" id="{ED9C2C22-FB77-094F-943B-C46646125F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6712" y="672027"/>
            <a:ext cx="1359488" cy="7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5960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0A530D2-B41B-0148-A520-6950D9DDC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Avoidances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F081AD81-4492-584E-849B-52125A0EBC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01. </a:t>
            </a:r>
            <a:r>
              <a:rPr lang="en-GB" b="1" dirty="0" smtClean="0"/>
              <a:t>Misinformation.</a:t>
            </a:r>
            <a:r>
              <a:rPr lang="en-GB" dirty="0" smtClean="0"/>
              <a:t> A </a:t>
            </a:r>
            <a:r>
              <a:rPr lang="en-GB" i="1" dirty="0" smtClean="0"/>
              <a:t>text</a:t>
            </a:r>
            <a:r>
              <a:rPr lang="en-GB" dirty="0" smtClean="0"/>
              <a:t> with erroneous, inaccurate or vague information, capable of generating misinformation.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02. </a:t>
            </a:r>
            <a:r>
              <a:rPr lang="en-GB" b="1" dirty="0" smtClean="0"/>
              <a:t>Dogmatic.</a:t>
            </a:r>
            <a:r>
              <a:rPr lang="en-GB" dirty="0" smtClean="0"/>
              <a:t> A peremptory, pontifical, or </a:t>
            </a:r>
            <a:r>
              <a:rPr lang="en-GB" dirty="0" smtClean="0"/>
              <a:t>schoolmaster's </a:t>
            </a:r>
            <a:r>
              <a:rPr lang="en-GB" i="1" dirty="0" smtClean="0"/>
              <a:t>text</a:t>
            </a:r>
            <a:r>
              <a:rPr lang="en-GB" dirty="0" smtClean="0"/>
              <a:t>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03. </a:t>
            </a:r>
            <a:r>
              <a:rPr lang="en-GB" b="1" dirty="0" smtClean="0"/>
              <a:t>Emotional.</a:t>
            </a:r>
            <a:r>
              <a:rPr lang="en-GB" dirty="0" smtClean="0"/>
              <a:t> An </a:t>
            </a:r>
            <a:r>
              <a:rPr lang="en-GB" dirty="0" smtClean="0"/>
              <a:t>excessively </a:t>
            </a:r>
            <a:r>
              <a:rPr lang="en-GB" dirty="0" smtClean="0"/>
              <a:t>emotional </a:t>
            </a:r>
            <a:r>
              <a:rPr lang="en-GB" i="1" dirty="0" smtClean="0"/>
              <a:t>text</a:t>
            </a:r>
            <a:r>
              <a:rPr lang="en-GB" dirty="0" smtClean="0"/>
              <a:t>, of the </a:t>
            </a:r>
            <a:r>
              <a:rPr lang="en-GB" i="1" dirty="0" smtClean="0"/>
              <a:t>outburst-</a:t>
            </a:r>
            <a:r>
              <a:rPr lang="en-GB" dirty="0" smtClean="0"/>
              <a:t>type</a:t>
            </a:r>
            <a:r>
              <a:rPr lang="en-GB" i="1" dirty="0" smtClean="0"/>
              <a:t>,</a:t>
            </a:r>
            <a:r>
              <a:rPr lang="en-GB" dirty="0" smtClean="0"/>
              <a:t> exposing the writer´s </a:t>
            </a:r>
            <a:r>
              <a:rPr lang="en-GB" dirty="0" smtClean="0"/>
              <a:t>pains and failings, </a:t>
            </a:r>
            <a:r>
              <a:rPr lang="en-GB" dirty="0" smtClean="0"/>
              <a:t>without </a:t>
            </a:r>
            <a:r>
              <a:rPr lang="en-GB" dirty="0" smtClean="0"/>
              <a:t>making clear the prophylactic </a:t>
            </a:r>
            <a:r>
              <a:rPr lang="en-GB" dirty="0" smtClean="0"/>
              <a:t>and self-overcoming aspects. 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Uma imagem contendo no interior, mesa, livro, computador&#10;&#10;Descrição gerada automaticamente">
            <a:extLst>
              <a:ext uri="{FF2B5EF4-FFF2-40B4-BE49-F238E27FC236}">
                <a16:creationId xmlns="" xmlns:a16="http://schemas.microsoft.com/office/drawing/2014/main" id="{17576B50-8C95-1441-8BEF-64165C687B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6712" y="672027"/>
            <a:ext cx="1359488" cy="7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20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BE23EE5-5761-804F-9ADA-BC9A41CBA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Avoidances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3A760ED0-F16E-5248-AD5F-74DA24AC0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04. </a:t>
            </a:r>
            <a:r>
              <a:rPr lang="en-GB" b="1" dirty="0" smtClean="0"/>
              <a:t>Hypercritical.</a:t>
            </a:r>
            <a:r>
              <a:rPr lang="en-GB" dirty="0" smtClean="0"/>
              <a:t> A hypercritical </a:t>
            </a:r>
            <a:r>
              <a:rPr lang="en-GB" i="1" dirty="0" smtClean="0"/>
              <a:t>text</a:t>
            </a:r>
            <a:r>
              <a:rPr lang="en-GB" dirty="0" smtClean="0"/>
              <a:t>, without reflection, equanimity, and benevolence in the analyses.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05. </a:t>
            </a:r>
            <a:r>
              <a:rPr lang="en-GB" b="1" dirty="0" smtClean="0"/>
              <a:t>Nosographic.</a:t>
            </a:r>
            <a:r>
              <a:rPr lang="en-GB" dirty="0" smtClean="0"/>
              <a:t> A </a:t>
            </a:r>
            <a:r>
              <a:rPr lang="en-GB" i="1" dirty="0" smtClean="0"/>
              <a:t>text</a:t>
            </a:r>
            <a:r>
              <a:rPr lang="en-GB" dirty="0" smtClean="0"/>
              <a:t> which </a:t>
            </a:r>
            <a:r>
              <a:rPr lang="en-GB" dirty="0" smtClean="0"/>
              <a:t>contents </a:t>
            </a:r>
            <a:r>
              <a:rPr lang="en-GB" dirty="0" smtClean="0"/>
              <a:t>is </a:t>
            </a:r>
            <a:r>
              <a:rPr lang="en-GB" dirty="0"/>
              <a:t>apologetic </a:t>
            </a:r>
            <a:r>
              <a:rPr lang="en-GB" dirty="0" smtClean="0"/>
              <a:t>towards nosology, or the </a:t>
            </a:r>
            <a:r>
              <a:rPr lang="en-GB" dirty="0" smtClean="0"/>
              <a:t>immaturities of human life.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06. </a:t>
            </a:r>
            <a:r>
              <a:rPr lang="en-GB" b="1" dirty="0" smtClean="0"/>
              <a:t>Opportunistic.</a:t>
            </a:r>
            <a:r>
              <a:rPr lang="en-GB" dirty="0" smtClean="0"/>
              <a:t> An opportunistic</a:t>
            </a:r>
            <a:r>
              <a:rPr lang="en-GB" i="1" dirty="0" smtClean="0"/>
              <a:t> text</a:t>
            </a:r>
            <a:r>
              <a:rPr lang="en-GB" dirty="0" smtClean="0"/>
              <a:t>, in which the author reveals the weaktraits or failures of third parties for own benefit.  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Uma imagem contendo no interior, mesa, livro, computador&#10;&#10;Descrição gerada automaticamente">
            <a:extLst>
              <a:ext uri="{FF2B5EF4-FFF2-40B4-BE49-F238E27FC236}">
                <a16:creationId xmlns="" xmlns:a16="http://schemas.microsoft.com/office/drawing/2014/main" id="{D23556D5-347B-DD45-B6D7-0DBADC52A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6712" y="672027"/>
            <a:ext cx="1359488" cy="7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26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D5F90AA-06B9-9E40-8F73-1A1C2C4CD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Avoidances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0B5D18C8-BBB4-B441-8919-58CE310DE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dirty="0"/>
              <a:t>07. </a:t>
            </a:r>
            <a:r>
              <a:rPr lang="en-GB" b="1" dirty="0" smtClean="0"/>
              <a:t>Persuasive.</a:t>
            </a:r>
            <a:r>
              <a:rPr lang="en-GB" dirty="0" smtClean="0"/>
              <a:t> A </a:t>
            </a:r>
            <a:r>
              <a:rPr lang="en-GB" i="1" dirty="0" smtClean="0"/>
              <a:t>text</a:t>
            </a:r>
            <a:r>
              <a:rPr lang="en-GB" dirty="0" smtClean="0"/>
              <a:t> with a predominance of persuasion and the intention of convincing the readers.  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08. </a:t>
            </a:r>
            <a:r>
              <a:rPr lang="en-GB" b="1" dirty="0" smtClean="0"/>
              <a:t>Pessimistic.</a:t>
            </a:r>
            <a:r>
              <a:rPr lang="en-GB" dirty="0"/>
              <a:t> A </a:t>
            </a:r>
            <a:r>
              <a:rPr lang="en-GB" dirty="0" smtClean="0"/>
              <a:t>pessimistic </a:t>
            </a:r>
            <a:r>
              <a:rPr lang="en-GB" i="1" dirty="0" smtClean="0"/>
              <a:t>text</a:t>
            </a:r>
            <a:r>
              <a:rPr lang="en-GB" dirty="0" smtClean="0"/>
              <a:t> capable of negatively infecting the readers through a sinister and catastrophic holothosene.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09. </a:t>
            </a:r>
            <a:r>
              <a:rPr lang="en-GB" b="1" dirty="0" smtClean="0"/>
              <a:t>Sarcastic. </a:t>
            </a:r>
            <a:r>
              <a:rPr lang="en-GB" dirty="0"/>
              <a:t>A</a:t>
            </a:r>
            <a:r>
              <a:rPr lang="en-GB" dirty="0" smtClean="0"/>
              <a:t> </a:t>
            </a:r>
            <a:r>
              <a:rPr lang="en-GB" i="1" dirty="0" smtClean="0"/>
              <a:t>text</a:t>
            </a:r>
            <a:r>
              <a:rPr lang="en-GB" dirty="0" smtClean="0"/>
              <a:t> using caustic irony, capable of pricking the object of discourse with malevolence.  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10. </a:t>
            </a:r>
            <a:r>
              <a:rPr lang="en-GB" b="1" dirty="0" smtClean="0"/>
              <a:t>Vindictive.</a:t>
            </a:r>
            <a:r>
              <a:rPr lang="en-GB" dirty="0" smtClean="0"/>
              <a:t> A vindictive an righteous </a:t>
            </a:r>
            <a:r>
              <a:rPr lang="en-GB" i="1" dirty="0" smtClean="0"/>
              <a:t>text</a:t>
            </a:r>
            <a:r>
              <a:rPr lang="en-GB" dirty="0" smtClean="0"/>
              <a:t>, with a </a:t>
            </a:r>
            <a:r>
              <a:rPr lang="en-GB" dirty="0" smtClean="0"/>
              <a:t>belligerent </a:t>
            </a:r>
            <a:r>
              <a:rPr lang="en-GB" dirty="0" smtClean="0"/>
              <a:t>holothosene contrary to healthy conviviality. 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Uma imagem contendo no interior, mesa, livro, computador&#10;&#10;Descrição gerada automaticamente">
            <a:extLst>
              <a:ext uri="{FF2B5EF4-FFF2-40B4-BE49-F238E27FC236}">
                <a16:creationId xmlns="" xmlns:a16="http://schemas.microsoft.com/office/drawing/2014/main" id="{1D338EA1-6C80-5D42-94C5-9920583C76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146712" y="672027"/>
            <a:ext cx="1359488" cy="7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631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972DB9F-3D5E-5A4F-BACF-ABB98B163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Clarifying writing style </a:t>
            </a:r>
            <a:endParaRPr lang="en-GB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4FA6A6C4-4BB3-3344-9FC4-A0EC7D452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Definition. The </a:t>
            </a:r>
            <a:r>
              <a:rPr lang="en-GB" i="1" dirty="0" smtClean="0"/>
              <a:t>clarifying style</a:t>
            </a:r>
            <a:r>
              <a:rPr lang="en-GB" dirty="0" smtClean="0"/>
              <a:t> is the set </a:t>
            </a:r>
            <a:r>
              <a:rPr lang="en-GB" dirty="0"/>
              <a:t>of </a:t>
            </a:r>
            <a:r>
              <a:rPr lang="en-GB" dirty="0" smtClean="0"/>
              <a:t>expressive characteristics of an author able to </a:t>
            </a:r>
            <a:r>
              <a:rPr lang="en-GB" dirty="0" smtClean="0"/>
              <a:t>elucidate, make </a:t>
            </a:r>
            <a:r>
              <a:rPr lang="en-GB" dirty="0" smtClean="0"/>
              <a:t>explicit, and </a:t>
            </a:r>
            <a:r>
              <a:rPr lang="en-GB" dirty="0" smtClean="0"/>
              <a:t>detail </a:t>
            </a:r>
            <a:r>
              <a:rPr lang="en-GB" dirty="0" smtClean="0"/>
              <a:t>with clarity, logic, and rationality matters that are relevant to consciential evolution. 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Uma imagem contendo no interior, mesa, livro, computador&#10;&#10;Descrição gerada automaticamente">
            <a:extLst>
              <a:ext uri="{FF2B5EF4-FFF2-40B4-BE49-F238E27FC236}">
                <a16:creationId xmlns="" xmlns:a16="http://schemas.microsoft.com/office/drawing/2014/main" id="{66AE97D6-9929-DB47-B244-36994C5D9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146712" y="672027"/>
            <a:ext cx="1359488" cy="7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7598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1090</Words>
  <Application>Microsoft Office PowerPoint</Application>
  <PresentationFormat>Personalizar</PresentationFormat>
  <Paragraphs>86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Writing  to  Clarify </vt:lpstr>
      <vt:lpstr>Definitions </vt:lpstr>
      <vt:lpstr>Characteristics</vt:lpstr>
      <vt:lpstr>Characteristics</vt:lpstr>
      <vt:lpstr>Characteristics</vt:lpstr>
      <vt:lpstr>Avoidances</vt:lpstr>
      <vt:lpstr>Avoidances</vt:lpstr>
      <vt:lpstr>Avoidances</vt:lpstr>
      <vt:lpstr>Clarifying writing style </vt:lpstr>
      <vt:lpstr>Clarifying writing style</vt:lpstr>
      <vt:lpstr>Clarifying writing style</vt:lpstr>
      <vt:lpstr>Clarifying writing style</vt:lpstr>
      <vt:lpstr>Clarifying writing style</vt:lpstr>
      <vt:lpstr>Clarifying writing style</vt:lpstr>
      <vt:lpstr>Clarifying writing style</vt:lpstr>
      <vt:lpstr>Clarifying writing style</vt:lpstr>
      <vt:lpstr>Thank you to all!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Mabel Teles</dc:creator>
  <cp:lastModifiedBy>Liliana</cp:lastModifiedBy>
  <cp:revision>45</cp:revision>
  <dcterms:created xsi:type="dcterms:W3CDTF">2020-06-12T19:08:58Z</dcterms:created>
  <dcterms:modified xsi:type="dcterms:W3CDTF">2020-06-13T17:53:55Z</dcterms:modified>
</cp:coreProperties>
</file>